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  <p:sldMasterId id="2147484367" r:id="rId5"/>
  </p:sldMasterIdLst>
  <p:notesMasterIdLst>
    <p:notesMasterId r:id="rId17"/>
  </p:notesMasterIdLst>
  <p:handoutMasterIdLst>
    <p:handoutMasterId r:id="rId18"/>
  </p:handoutMasterIdLst>
  <p:sldIdLst>
    <p:sldId id="314" r:id="rId6"/>
    <p:sldId id="284" r:id="rId7"/>
    <p:sldId id="318" r:id="rId8"/>
    <p:sldId id="257" r:id="rId9"/>
    <p:sldId id="316" r:id="rId10"/>
    <p:sldId id="326" r:id="rId11"/>
    <p:sldId id="327" r:id="rId12"/>
    <p:sldId id="328" r:id="rId13"/>
    <p:sldId id="329" r:id="rId14"/>
    <p:sldId id="330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A7"/>
    <a:srgbClr val="CC00CC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BFCBB-BFDF-495F-9089-379E6E2D72D8}" v="6" dt="2024-11-14T04:55:02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1. Data  understanding</a:t>
          </a:r>
        </a:p>
        <a:p>
          <a:pPr>
            <a:lnSpc>
              <a:spcPct val="100000"/>
            </a:lnSpc>
            <a:defRPr cap="all"/>
          </a:pPr>
          <a:endParaRPr lang="en-US" sz="1400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sz="2000" dirty="0"/>
            <a:t>2. Data cleaning and Preparation</a:t>
          </a:r>
        </a:p>
        <a:p>
          <a:pPr>
            <a:lnSpc>
              <a:spcPct val="100000"/>
            </a:lnSpc>
            <a:defRPr cap="all"/>
          </a:pPr>
          <a:endParaRPr lang="en-US" sz="1400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 sz="2000" dirty="0"/>
            <a:t>3. Data Exploration and Modelling</a:t>
          </a:r>
          <a:endParaRPr lang="en-US" sz="2000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 custLinFactNeighborX="2653" custLinFactNeighborY="-42154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ScaleX="117122" custScaleY="136218" custLinFactNeighborX="8323" custLinFactNeighborY="-703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0800" dist="50800" dir="5400000" algn="ctr" rotWithShape="0">
            <a:schemeClr val="accent5">
              <a:lumMod val="60000"/>
              <a:lumOff val="40000"/>
            </a:schemeClr>
          </a:outerShdw>
        </a:effectLst>
      </dgm:spPr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 custScaleY="107875" custLinFactY="-30427" custLinFactNeighborX="-6564" custLinFactNeighborY="-100000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 custLinFactNeighborX="-1205" custLinFactNeighborY="-42805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ScaleX="121419" custScaleY="152820" custLinFactNeighborX="-2100" custLinFactNeighborY="-72178"/>
      <dgm:spPr>
        <a:ln>
          <a:noFill/>
        </a:ln>
      </dgm:spPr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LinFactY="-41669" custLinFactNeighborY="-100000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 custLinFactNeighborX="-12206" custLinFactNeighborY="-42154"/>
      <dgm:spPr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</dgm:spPr>
    </dgm:pt>
    <dgm:pt modelId="{8156E8E0-9CDC-4EAB-A61D-AF474D6D9368}" type="pres">
      <dgm:prSet presAssocID="{A0E3938A-38FD-4C6B-BC76-DCF294EE93DC}" presName="iconRect" presStyleLbl="node1" presStyleIdx="2" presStyleCnt="3" custScaleY="150575" custLinFactNeighborX="-23744" custLinFactNeighborY="-7147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000" r="-119000"/>
          </a:stretch>
        </a:blipFill>
        <a:ln>
          <a:noFill/>
        </a:ln>
      </dgm:spPr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LinFactY="-49511" custLinFactNeighborX="-7306" custLinFactNeighborY="-100000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70355" y="338089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26254" y="582428"/>
          <a:ext cx="1291270" cy="1501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noFill/>
          <a:prstDash val="solid"/>
        </a:ln>
        <a:effectLst>
          <a:outerShdw blurRad="50800" dist="50800" dir="5400000" algn="ctr" rotWithShape="0">
            <a:schemeClr val="accent5">
              <a:lumMod val="60000"/>
              <a:lumOff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0" y="2368101"/>
          <a:ext cx="3150000" cy="104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1. Data  understanding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/>
        </a:p>
      </dsp:txBody>
      <dsp:txXfrm>
        <a:off x="0" y="2368101"/>
        <a:ext cx="3150000" cy="1043690"/>
      </dsp:txXfrm>
    </dsp:sp>
    <dsp:sp modelId="{0E81F59E-BE24-4A43-8B4D-78AE486DB35A}">
      <dsp:nvSpPr>
        <dsp:cNvPr id="0" name=""/>
        <dsp:cNvSpPr/>
      </dsp:nvSpPr>
      <dsp:spPr>
        <a:xfrm>
          <a:off x="4297473" y="344627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588903" y="489693"/>
          <a:ext cx="1338644" cy="16848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706378" y="2316478"/>
          <a:ext cx="315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000" kern="1200" dirty="0"/>
            <a:t>2. Data cleaning and Preparation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/>
        </a:p>
      </dsp:txBody>
      <dsp:txXfrm>
        <a:off x="3706378" y="2316478"/>
        <a:ext cx="3150000" cy="967500"/>
      </dsp:txXfrm>
    </dsp:sp>
    <dsp:sp modelId="{81253FDF-02A1-40D1-89CA-3EA7AF168FD7}">
      <dsp:nvSpPr>
        <dsp:cNvPr id="0" name=""/>
        <dsp:cNvSpPr/>
      </dsp:nvSpPr>
      <dsp:spPr>
        <a:xfrm>
          <a:off x="7787339" y="357136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169600" y="509786"/>
          <a:ext cx="1102500" cy="166008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000" r="-11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7177489" y="2240607"/>
          <a:ext cx="315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000" kern="1200" dirty="0"/>
            <a:t>3. Data Exploration and Modelling</a:t>
          </a:r>
          <a:endParaRPr lang="en-US" sz="2000" kern="1200" dirty="0"/>
        </a:p>
      </dsp:txBody>
      <dsp:txXfrm>
        <a:off x="7177489" y="2240607"/>
        <a:ext cx="315000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A4952-D68C-55A7-EBA1-B19C075C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1D0B4-FF58-4F2C-85BB-A25008B52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BE422-BF18-BFD2-3631-D27DAF27B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D877-1C06-A1AD-AAAB-63F6128B3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5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22C71-CE92-C456-6E53-2C5FB68C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B272AE-333A-EFB4-4FB4-FD2769903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E8F1F-D03C-02E5-8803-4EA8E35F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06F1D-5BC1-C476-86C6-A7D0AF0B8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0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48C55-8F7E-CC0F-8634-684A6566B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22A64-7B71-E79A-131F-25B2F7BA5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72153B-E42D-68A4-C37A-D7EDD8DEF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15192-1002-7281-3329-687DE595B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4533-E1E8-16FF-4534-70852DFF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21401-62EC-2BD9-C574-8BB209308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185C7-E5B0-0AD5-DE5B-41C5FAC21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6539-A97F-CE6C-5DB9-858F66B74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062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52957"/>
      </p:ext>
    </p:extLst>
  </p:cSld>
  <p:clrMapOvr>
    <a:masterClrMapping/>
  </p:clrMapOvr>
  <p:transition spd="slow">
    <p:push dir="u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9648"/>
      </p:ext>
    </p:extLst>
  </p:cSld>
  <p:clrMapOvr>
    <a:masterClrMapping/>
  </p:clrMapOvr>
  <p:transition spd="slow">
    <p:push dir="u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845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80027"/>
      </p:ext>
    </p:extLst>
  </p:cSld>
  <p:clrMapOvr>
    <a:masterClrMapping/>
  </p:clrMapOvr>
  <p:transition spd="slow">
    <p:push dir="u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9225"/>
      </p:ext>
    </p:extLst>
  </p:cSld>
  <p:clrMapOvr>
    <a:masterClrMapping/>
  </p:clrMapOvr>
  <p:transition spd="slow">
    <p:push dir="u"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44212"/>
      </p:ext>
    </p:extLst>
  </p:cSld>
  <p:clrMapOvr>
    <a:masterClrMapping/>
  </p:clrMapOvr>
  <p:transition spd="slow">
    <p:push dir="u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159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3620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819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56489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1284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0291963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0953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5603353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8218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55757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91813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8538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2908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8236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3807141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9238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52364"/>
      </p:ext>
    </p:extLst>
  </p:cSld>
  <p:clrMapOvr>
    <a:masterClrMapping/>
  </p:clrMapOvr>
  <p:transition spd="slow">
    <p:push dir="u"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87610"/>
      </p:ext>
    </p:extLst>
  </p:cSld>
  <p:clrMapOvr>
    <a:masterClrMapping/>
  </p:clrMapOvr>
  <p:transition spd="slow">
    <p:push dir="u"/>
  </p:transition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45453"/>
      </p:ext>
    </p:extLst>
  </p:cSld>
  <p:clrMapOvr>
    <a:masterClrMapping/>
  </p:clrMapOvr>
  <p:transition spd="slow">
    <p:push dir="u"/>
  </p:transition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75171"/>
      </p:ext>
    </p:extLst>
  </p:cSld>
  <p:clrMapOvr>
    <a:masterClrMapping/>
  </p:clrMapOvr>
  <p:transition spd="slow">
    <p:push dir="u"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61981"/>
      </p:ext>
    </p:extLst>
  </p:cSld>
  <p:clrMapOvr>
    <a:masterClrMapping/>
  </p:clrMapOvr>
  <p:transition spd="slow">
    <p:push dir="u"/>
  </p:transition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68204"/>
      </p:ext>
    </p:extLst>
  </p:cSld>
  <p:clrMapOvr>
    <a:masterClrMapping/>
  </p:clrMapOvr>
  <p:transition spd="slow">
    <p:push dir="u"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17050"/>
      </p:ext>
    </p:extLst>
  </p:cSld>
  <p:clrMapOvr>
    <a:masterClrMapping/>
  </p:clrMapOvr>
  <p:transition spd="slow">
    <p:push dir="u"/>
  </p:transition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0306"/>
      </p:ext>
    </p:extLst>
  </p:cSld>
  <p:clrMapOvr>
    <a:masterClrMapping/>
  </p:clrMapOvr>
  <p:transition spd="slow">
    <p:push dir="u"/>
  </p:transition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5623"/>
      </p:ext>
    </p:extLst>
  </p:cSld>
  <p:clrMapOvr>
    <a:masterClrMapping/>
  </p:clrMapOvr>
  <p:transition spd="slow">
    <p:push dir="u"/>
  </p:transition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15169"/>
      </p:ext>
    </p:extLst>
  </p:cSld>
  <p:clrMapOvr>
    <a:masterClrMapping/>
  </p:clrMapOvr>
  <p:transition spd="slow"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16555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6738"/>
      </p:ext>
    </p:extLst>
  </p:cSld>
  <p:clrMapOvr>
    <a:masterClrMapping/>
  </p:clrMapOvr>
  <p:transition spd="slow">
    <p:push dir="u"/>
  </p:transition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6277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1723"/>
      </p:ext>
    </p:extLst>
  </p:cSld>
  <p:clrMapOvr>
    <a:masterClrMapping/>
  </p:clrMapOvr>
  <p:transition spd="slow">
    <p:push dir="u"/>
  </p:transition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27013"/>
      </p:ext>
    </p:extLst>
  </p:cSld>
  <p:clrMapOvr>
    <a:masterClrMapping/>
  </p:clrMapOvr>
  <p:transition spd="slow">
    <p:push dir="u"/>
  </p:transition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98416"/>
      </p:ext>
    </p:extLst>
  </p:cSld>
  <p:clrMapOvr>
    <a:masterClrMapping/>
  </p:clrMapOvr>
  <p:transition spd="slow">
    <p:push dir="u"/>
  </p:transition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60132"/>
      </p:ext>
    </p:extLst>
  </p:cSld>
  <p:clrMapOvr>
    <a:masterClrMapping/>
  </p:clrMapOvr>
  <p:transition spd="slow">
    <p:push dir="u"/>
  </p:transition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5488"/>
      </p:ext>
    </p:extLst>
  </p:cSld>
  <p:clrMapOvr>
    <a:masterClrMapping/>
  </p:clrMapOvr>
  <p:transition spd="slow">
    <p:push dir="u"/>
  </p:transition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1515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41394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6550004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14066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44983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176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752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1737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894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63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8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  <p:sldLayoutId id="2147484181" r:id="rId13"/>
    <p:sldLayoutId id="2147484182" r:id="rId14"/>
    <p:sldLayoutId id="2147484183" r:id="rId15"/>
    <p:sldLayoutId id="2147484184" r:id="rId16"/>
    <p:sldLayoutId id="2147484185" r:id="rId17"/>
    <p:sldLayoutId id="2147484186" r:id="rId18"/>
    <p:sldLayoutId id="2147483720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</p:sldLayoutIdLst>
  <p:transition spd="slow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7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  <p:sldLayoutId id="2147484385" r:id="rId18"/>
    <p:sldLayoutId id="2147484387" r:id="rId19"/>
    <p:sldLayoutId id="2147484388" r:id="rId20"/>
    <p:sldLayoutId id="2147484389" r:id="rId21"/>
    <p:sldLayoutId id="2147484390" r:id="rId22"/>
  </p:sldLayoutIdLst>
  <p:transition spd="slow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29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31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24.tmp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26.tmp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27.tmp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045" y="2616365"/>
            <a:ext cx="5674360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Retail Sales Analysis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6B93493-7146-1023-82C0-306941EC0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ransition spd="slow" advTm="5483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A7516-D964-9265-7B01-1958D539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A39A9-41EF-C385-2966-207C3F52B98B}"/>
              </a:ext>
            </a:extLst>
          </p:cNvPr>
          <p:cNvSpPr txBox="1"/>
          <p:nvPr/>
        </p:nvSpPr>
        <p:spPr>
          <a:xfrm>
            <a:off x="1563328" y="1063416"/>
            <a:ext cx="4001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  <a:latin typeface="+mj-lt"/>
              </a:rPr>
              <a:t>STRATEGIC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4C73CE-D4FE-9216-CD3E-BD4F30DD883D}"/>
              </a:ext>
            </a:extLst>
          </p:cNvPr>
          <p:cNvSpPr txBox="1"/>
          <p:nvPr/>
        </p:nvSpPr>
        <p:spPr>
          <a:xfrm>
            <a:off x="519958" y="2189593"/>
            <a:ext cx="111520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PT" b="1" dirty="0"/>
              <a:t>Seasonal Sales Strategy</a:t>
            </a:r>
            <a:r>
              <a:rPr lang="pt-P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     Increase stock levels and run targeted marketing campaigns in Q4 to leverage peak sales.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     Offer discounts or promotions during lower sales months to balance demand across the year. </a:t>
            </a:r>
          </a:p>
          <a:p>
            <a:r>
              <a:rPr lang="pt-PT" b="1" dirty="0"/>
              <a:t>2.  Market Expansion: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    </a:t>
            </a:r>
            <a:r>
              <a:rPr lang="pt-PT" dirty="0"/>
              <a:t>Prioritize expansions efforts in Netherlands, Ireland and Germany, which have the highest   revenue potential, while exploring ways to increase sales volume in lower-perfoming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Test product fit and gather insights in growing markets, such as Cyprus and Hong Kong , through small scale pilot initiatives.</a:t>
            </a:r>
          </a:p>
          <a:p>
            <a:pPr marL="342900" indent="-342900">
              <a:buAutoNum type="arabicPeriod" startAt="3"/>
            </a:pPr>
            <a:r>
              <a:rPr lang="pt-PT" b="1" dirty="0"/>
              <a:t>Customer Retention: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     </a:t>
            </a:r>
            <a:r>
              <a:rPr lang="pt-PT" dirty="0"/>
              <a:t>Introduce loyalty programs and special offers for high-revenue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     </a:t>
            </a:r>
            <a:r>
              <a:rPr lang="pt-PT" dirty="0"/>
              <a:t>Implement personalised marketing based on purchasing patterns to enhance customer satisfaction and retention.</a:t>
            </a:r>
            <a:endParaRPr lang="pt-PT" b="1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8565B9-8961-F6DD-0812-7D49930F8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7882503"/>
      </p:ext>
    </p:extLst>
  </p:cSld>
  <p:clrMapOvr>
    <a:masterClrMapping/>
  </p:clrMapOvr>
  <p:transition spd="slow" advTm="6004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72" x="1990725" y="2952750"/>
          <p14:tracePt t="6779" x="1982788" y="2944813"/>
          <p14:tracePt t="6787" x="1982788" y="2935288"/>
          <p14:tracePt t="6803" x="1973263" y="2927350"/>
          <p14:tracePt t="6818" x="1955800" y="2909888"/>
          <p14:tracePt t="6835" x="1955800" y="2892425"/>
          <p14:tracePt t="6852" x="1938338" y="2882900"/>
          <p14:tracePt t="6868" x="1938338" y="2874963"/>
          <p14:tracePt t="6884" x="1920875" y="2857500"/>
          <p14:tracePt t="6901" x="1912938" y="2840038"/>
          <p14:tracePt t="6918" x="1903413" y="2840038"/>
          <p14:tracePt t="6920" x="1895475" y="2830513"/>
          <p14:tracePt t="6936" x="1885950" y="2822575"/>
          <p14:tracePt t="6952" x="1885950" y="2813050"/>
          <p14:tracePt t="6968" x="1878013" y="2813050"/>
          <p14:tracePt t="6985" x="1868488" y="2805113"/>
          <p14:tracePt t="7001" x="1868488" y="2795588"/>
          <p14:tracePt t="7018" x="1860550" y="2795588"/>
          <p14:tracePt t="7044" x="1851025" y="2795588"/>
          <p14:tracePt t="7053" x="1851025" y="2787650"/>
          <p14:tracePt t="7068" x="1843088" y="2778125"/>
          <p14:tracePt t="7110" x="1843088" y="2770188"/>
          <p14:tracePt t="7162" x="1843088" y="2760663"/>
          <p14:tracePt t="7199" x="1843088" y="2752725"/>
          <p14:tracePt t="7479" x="1851025" y="2752725"/>
          <p14:tracePt t="7493" x="1860550" y="2752725"/>
          <p14:tracePt t="7523" x="1868488" y="2752725"/>
          <p14:tracePt t="7537" x="1878013" y="2752725"/>
          <p14:tracePt t="7566" x="1885950" y="2752725"/>
          <p14:tracePt t="7589" x="1895475" y="2752725"/>
          <p14:tracePt t="7603" x="1903413" y="2752725"/>
          <p14:tracePt t="7640" x="1912938" y="2752725"/>
          <p14:tracePt t="7655" x="1920875" y="2752725"/>
          <p14:tracePt t="7677" x="1930400" y="2752725"/>
          <p14:tracePt t="7686" x="1938338" y="2743200"/>
          <p14:tracePt t="7699" x="1947863" y="2743200"/>
          <p14:tracePt t="7714" x="1965325" y="2743200"/>
          <p14:tracePt t="7720" x="1973263" y="2733675"/>
          <p14:tracePt t="7735" x="1973263" y="2725738"/>
          <p14:tracePt t="7737" x="1990725" y="2725738"/>
          <p14:tracePt t="7753" x="2008188" y="2725738"/>
          <p14:tracePt t="7768" x="2035175" y="2716213"/>
          <p14:tracePt t="7785" x="2060575" y="2698750"/>
          <p14:tracePt t="7787" x="2070100" y="2698750"/>
          <p14:tracePt t="7802" x="2087563" y="2698750"/>
          <p14:tracePt t="7804" x="2095500" y="2690813"/>
          <p14:tracePt t="7818" x="2112963" y="2681288"/>
          <p14:tracePt t="7835" x="2139950" y="2673350"/>
          <p14:tracePt t="7852" x="2165350" y="2663825"/>
          <p14:tracePt t="7854" x="2192338" y="2663825"/>
          <p14:tracePt t="7868" x="2209800" y="2663825"/>
          <p14:tracePt t="7871" x="2227263" y="2663825"/>
          <p14:tracePt t="7884" x="2279650" y="2655888"/>
          <p14:tracePt t="7902" x="2314575" y="2655888"/>
          <p14:tracePt t="7918" x="2339975" y="2655888"/>
          <p14:tracePt t="7921" x="2349500" y="2655888"/>
          <p14:tracePt t="7935" x="2357438" y="2655888"/>
          <p14:tracePt t="7937" x="2374900" y="2655888"/>
          <p14:tracePt t="7951" x="2384425" y="2655888"/>
          <p14:tracePt t="7968" x="2409825" y="2655888"/>
          <p14:tracePt t="7985" x="2419350" y="2655888"/>
          <p14:tracePt t="7988" x="2427288" y="2655888"/>
          <p14:tracePt t="8001" x="2436813" y="2655888"/>
          <p14:tracePt t="8018" x="2454275" y="2655888"/>
          <p14:tracePt t="8035" x="2462213" y="2655888"/>
          <p14:tracePt t="8038" x="2471738" y="2655888"/>
          <p14:tracePt t="8052" x="2479675" y="2655888"/>
          <p14:tracePt t="8068" x="2489200" y="2655888"/>
          <p14:tracePt t="8085" x="2497138" y="2655888"/>
          <p14:tracePt t="8111" x="2506663" y="2655888"/>
          <p14:tracePt t="8191" x="2514600" y="2655888"/>
          <p14:tracePt t="14554" x="2514600" y="2663825"/>
          <p14:tracePt t="14560" x="2514600" y="2673350"/>
          <p14:tracePt t="14574" x="2514600" y="2681288"/>
          <p14:tracePt t="14584" x="2514600" y="2690813"/>
          <p14:tracePt t="14600" x="2514600" y="2708275"/>
          <p14:tracePt t="14618" x="2514600" y="2716213"/>
          <p14:tracePt t="14619" x="2514600" y="2725738"/>
          <p14:tracePt t="14634" x="2514600" y="2733675"/>
          <p14:tracePt t="14650" x="2514600" y="2760663"/>
          <p14:tracePt t="14667" x="2514600" y="2778125"/>
          <p14:tracePt t="14684" x="2514600" y="2805113"/>
          <p14:tracePt t="14700" x="2514600" y="2830513"/>
          <p14:tracePt t="14717" x="2514600" y="2847975"/>
          <p14:tracePt t="14734" x="2514600" y="2865438"/>
          <p14:tracePt t="14750" x="2514600" y="2892425"/>
          <p14:tracePt t="14767" x="2514600" y="2917825"/>
          <p14:tracePt t="14785" x="2514600" y="2944813"/>
          <p14:tracePt t="14802" x="2514600" y="2962275"/>
          <p14:tracePt t="14818" x="2514600" y="2979738"/>
          <p14:tracePt t="14820" x="2514600" y="2987675"/>
          <p14:tracePt t="14837" x="2514600" y="3014663"/>
          <p14:tracePt t="14851" x="2514600" y="3040063"/>
          <p14:tracePt t="14868" x="2514600" y="3067050"/>
          <p14:tracePt t="14870" x="2514600" y="3084513"/>
          <p14:tracePt t="14885" x="2514600" y="3101975"/>
          <p14:tracePt t="14901" x="2514600" y="3119438"/>
          <p14:tracePt t="14918" x="2514600" y="3127375"/>
          <p14:tracePt t="14935" x="2514600" y="3144838"/>
          <p14:tracePt t="14951" x="2514600" y="3154363"/>
          <p14:tracePt t="15046" x="2514600" y="3162300"/>
          <p14:tracePt t="15090" x="2514600" y="3171825"/>
          <p14:tracePt t="15112" x="2506663" y="3171825"/>
          <p14:tracePt t="15120" x="2506663" y="3179763"/>
          <p14:tracePt t="15127" x="2497138" y="3179763"/>
          <p14:tracePt t="15137" x="2479675" y="3179763"/>
          <p14:tracePt t="15152" x="2471738" y="3189288"/>
          <p14:tracePt t="15168" x="2454275" y="3189288"/>
          <p14:tracePt t="15186" x="2436813" y="3189288"/>
          <p14:tracePt t="15188" x="2427288" y="3189288"/>
          <p14:tracePt t="15202" x="2419350" y="3189288"/>
          <p14:tracePt t="15204" x="2409825" y="3189288"/>
          <p14:tracePt t="15218" x="2401888" y="3189288"/>
          <p14:tracePt t="15236" x="2392363" y="3189288"/>
          <p14:tracePt t="15238" x="2384425" y="3189288"/>
          <p14:tracePt t="15252" x="2374900" y="3189288"/>
          <p14:tracePt t="15255" x="2366963" y="3189288"/>
          <p14:tracePt t="15268" x="2357438" y="3189288"/>
          <p14:tracePt t="15285" x="2349500" y="3189288"/>
          <p14:tracePt t="15302" x="2322513" y="3189288"/>
          <p14:tracePt t="15320" x="2314575" y="3189288"/>
          <p14:tracePt t="15335" x="2305050" y="3189288"/>
          <p14:tracePt t="15352" x="2297113" y="3189288"/>
          <p14:tracePt t="15386" x="2287588" y="3189288"/>
          <p14:tracePt t="16010" x="2279650" y="3189288"/>
          <p14:tracePt t="16032" x="2270125" y="3189288"/>
          <p14:tracePt t="16039" x="2262188" y="3189288"/>
          <p14:tracePt t="16052" x="2252663" y="3189288"/>
          <p14:tracePt t="16068" x="2235200" y="3189288"/>
          <p14:tracePt t="16071" x="2227263" y="3189288"/>
          <p14:tracePt t="16085" x="2200275" y="3189288"/>
          <p14:tracePt t="16102" x="2182813" y="3189288"/>
          <p14:tracePt t="16118" x="2165350" y="3197225"/>
          <p14:tracePt t="16136" x="2139950" y="3197225"/>
          <p14:tracePt t="16138" x="2130425" y="3197225"/>
          <p14:tracePt t="16152" x="2095500" y="3206750"/>
          <p14:tracePt t="16168" x="2052638" y="3214688"/>
          <p14:tracePt t="16185" x="2000250" y="3214688"/>
          <p14:tracePt t="16188" x="1973263" y="3214688"/>
          <p14:tracePt t="16202" x="1947863" y="3224213"/>
          <p14:tracePt t="16205" x="1930400" y="3224213"/>
          <p14:tracePt t="16218" x="1885950" y="3232150"/>
          <p14:tracePt t="16235" x="1860550" y="3232150"/>
          <p14:tracePt t="16252" x="1843088" y="3232150"/>
          <p14:tracePt t="16255" x="1825625" y="3232150"/>
          <p14:tracePt t="16270" x="1816100" y="3232150"/>
          <p14:tracePt t="16286" x="1798638" y="3241675"/>
          <p14:tracePt t="16302" x="1781175" y="3241675"/>
          <p14:tracePt t="16319" x="1755775" y="3249613"/>
          <p14:tracePt t="16321" x="1746250" y="3249613"/>
          <p14:tracePt t="16335" x="1728788" y="3249613"/>
          <p14:tracePt t="16352" x="1720850" y="3249613"/>
          <p14:tracePt t="16368" x="1711325" y="3249613"/>
          <p14:tracePt t="16387" x="1703388" y="3249613"/>
          <p14:tracePt t="16408" x="1693863" y="3249613"/>
          <p14:tracePt t="16437" x="1685925" y="3249613"/>
          <p14:tracePt t="24343" x="1693863" y="3249613"/>
          <p14:tracePt t="24358" x="1703388" y="3249613"/>
          <p14:tracePt t="24379" x="1711325" y="3249613"/>
          <p14:tracePt t="24387" x="1711325" y="3259138"/>
          <p14:tracePt t="24402" x="1720850" y="3259138"/>
          <p14:tracePt t="24404" x="1720850" y="3267075"/>
          <p14:tracePt t="24418" x="1738313" y="3284538"/>
          <p14:tracePt t="24436" x="1763713" y="3336925"/>
          <p14:tracePt t="24453" x="1773238" y="3398838"/>
          <p14:tracePt t="24455" x="1781175" y="3424238"/>
          <p14:tracePt t="24469" x="1781175" y="3494088"/>
          <p14:tracePt t="24486" x="1781175" y="3573463"/>
          <p14:tracePt t="24503" x="1781175" y="3625850"/>
          <p14:tracePt t="24505" x="1781175" y="3660775"/>
          <p14:tracePt t="24519" x="1781175" y="3668713"/>
          <p14:tracePt t="24522" x="1781175" y="3695700"/>
          <p14:tracePt t="24535" x="1790700" y="3756025"/>
          <p14:tracePt t="24552" x="1790700" y="3825875"/>
          <p14:tracePt t="24568" x="1798638" y="3887788"/>
          <p14:tracePt t="24586" x="1808163" y="3930650"/>
          <p14:tracePt t="24588" x="1825625" y="3965575"/>
          <p14:tracePt t="24602" x="1843088" y="4027488"/>
          <p14:tracePt t="24619" x="1860550" y="4070350"/>
          <p14:tracePt t="24636" x="1868488" y="4114800"/>
          <p14:tracePt t="24638" x="1878013" y="4124325"/>
          <p14:tracePt t="24652" x="1878013" y="4132263"/>
          <p14:tracePt t="24654" x="1878013" y="4149725"/>
          <p14:tracePt t="24813" x="1878013" y="4159250"/>
          <p14:tracePt t="24820" x="1878013" y="4167188"/>
          <p14:tracePt t="24838" x="1878013" y="4184650"/>
          <p14:tracePt t="24852" x="1878013" y="4229100"/>
          <p14:tracePt t="24869" x="1868488" y="4281488"/>
          <p14:tracePt t="24885" x="1843088" y="4316413"/>
          <p14:tracePt t="24903" x="1816100" y="4376738"/>
          <p14:tracePt t="24905" x="1798638" y="4411663"/>
          <p14:tracePt t="24919" x="1763713" y="4473575"/>
          <p14:tracePt t="24934" x="1738313" y="4508500"/>
          <p14:tracePt t="24951" x="1711325" y="4543425"/>
          <p14:tracePt t="24953" x="1693863" y="4551363"/>
          <p14:tracePt t="24968" x="1685925" y="4560888"/>
          <p14:tracePt t="24984" x="1641475" y="4613275"/>
          <p14:tracePt t="25001" x="1616075" y="4630738"/>
          <p14:tracePt t="25018" x="1606550" y="4656138"/>
          <p14:tracePt t="25020" x="1598613" y="4665663"/>
          <p14:tracePt t="25034" x="1589088" y="4673600"/>
          <p14:tracePt t="25615" x="1589088" y="4683125"/>
          <p14:tracePt t="25644" x="1589088" y="4691063"/>
          <p14:tracePt t="25654" x="1589088" y="4700588"/>
          <p14:tracePt t="25659" x="1589088" y="4708525"/>
          <p14:tracePt t="25669" x="1589088" y="4725988"/>
          <p14:tracePt t="25686" x="1589088" y="4752975"/>
          <p14:tracePt t="25688" x="1589088" y="4770438"/>
          <p14:tracePt t="25703" x="1589088" y="4778375"/>
          <p14:tracePt t="25705" x="1589088" y="4787900"/>
          <p14:tracePt t="25719" x="1589088" y="4805363"/>
          <p14:tracePt t="25735" x="1589088" y="4822825"/>
          <p14:tracePt t="25752" x="1589088" y="4830763"/>
          <p14:tracePt t="25814" x="1589088" y="4840288"/>
          <p14:tracePt t="25828" x="1589088" y="4848225"/>
          <p14:tracePt t="25850" x="1589088" y="4857750"/>
          <p14:tracePt t="25865" x="1589088" y="4865688"/>
          <p14:tracePt t="25894" x="1589088" y="4875213"/>
          <p14:tracePt t="25924" x="1589088" y="4883150"/>
          <p14:tracePt t="25960" x="1589088" y="48926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BF4AFF3-CEC5-76B8-8B22-8C86B4A653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767976" y="846039"/>
            <a:ext cx="4111165" cy="56825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AAC948-4ED7-DE0D-3F1C-E2EB48816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ransition spd="slow" advTm="58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84" x="1589088" y="4875213"/>
          <p14:tracePt t="4589" x="1589088" y="4848225"/>
          <p14:tracePt t="4601" x="1589088" y="4830763"/>
          <p14:tracePt t="4604" x="1589088" y="4805363"/>
          <p14:tracePt t="4618" x="1589088" y="4778375"/>
          <p14:tracePt t="4620" x="1598613" y="4760913"/>
          <p14:tracePt t="4634" x="1606550" y="4708525"/>
          <p14:tracePt t="4651" x="1616075" y="4665663"/>
          <p14:tracePt t="4668" x="1633538" y="4586288"/>
          <p14:tracePt t="4685" x="1651000" y="4498975"/>
          <p14:tracePt t="4687" x="1685925" y="4421188"/>
          <p14:tracePt t="4701" x="1746250" y="4219575"/>
          <p14:tracePt t="4718" x="1843088" y="3965575"/>
          <p14:tracePt t="4735" x="2052638" y="3521075"/>
          <p14:tracePt t="4738" x="2217738" y="3171825"/>
          <p14:tracePt t="4751" x="2357438" y="2917825"/>
          <p14:tracePt t="4754" x="2489200" y="2681288"/>
          <p14:tracePt t="4768" x="2811463" y="2105025"/>
          <p14:tracePt t="4785" x="3135313" y="1528763"/>
          <p14:tracePt t="4801" x="3519488" y="882650"/>
          <p14:tracePt t="4803" x="3756025" y="533400"/>
          <p14:tracePt t="4818" x="3990975" y="1746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668" y="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683" y="2418047"/>
            <a:ext cx="4837174" cy="313639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rEcap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visualisations and 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RECOMMENDATIONS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468EE52-F03F-20DB-48BE-353C530CA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p:transition spd="slow" advTm="267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12" x="3206750" y="6223000"/>
          <p14:tracePt t="17539" x="3990975" y="6700838"/>
          <p14:tracePt t="17552" x="4017963" y="6630988"/>
          <p14:tracePt t="17555" x="4025900" y="6569075"/>
          <p14:tracePt t="17568" x="4043363" y="6499225"/>
          <p14:tracePt t="17585" x="4140200" y="6351588"/>
          <p14:tracePt t="17602" x="4192588" y="6289675"/>
          <p14:tracePt t="17619" x="4227513" y="6254750"/>
          <p14:tracePt t="17621" x="4244975" y="6237288"/>
          <p14:tracePt t="17635" x="4262438" y="6229350"/>
          <p14:tracePt t="17652" x="4287838" y="6229350"/>
          <p14:tracePt t="17669" x="4297363" y="6229350"/>
          <p14:tracePt t="17686" x="4305300" y="6229350"/>
          <p14:tracePt t="17701" x="4314825" y="6229350"/>
          <p14:tracePt t="17718" x="4314825" y="6237288"/>
          <p14:tracePt t="17735" x="4322763" y="6254750"/>
          <p14:tracePt t="17738" x="4322763" y="6264275"/>
          <p14:tracePt t="17752" x="4332288" y="6264275"/>
          <p14:tracePt t="17768" x="4349750" y="6272213"/>
          <p14:tracePt t="17785" x="4437063" y="6281738"/>
          <p14:tracePt t="17802" x="4584700" y="6281738"/>
          <p14:tracePt t="17804" x="4681538" y="6246813"/>
          <p14:tracePt t="17819" x="4856163" y="6167438"/>
          <p14:tracePt t="17821" x="5003800" y="6089650"/>
          <p14:tracePt t="17835" x="5545138" y="5688013"/>
          <p14:tracePt t="17852" x="6105525" y="5162550"/>
          <p14:tracePt t="17855" x="6332538" y="4953000"/>
          <p14:tracePt t="17869" x="6542088" y="4700588"/>
          <p14:tracePt t="17871" x="6846888" y="4341813"/>
          <p14:tracePt t="17885" x="7004050" y="4149725"/>
          <p14:tracePt t="17887" x="7143750" y="4010025"/>
          <p14:tracePt t="17902" x="7380288" y="3738563"/>
          <p14:tracePt t="17918" x="7510463" y="3573463"/>
          <p14:tracePt t="17935" x="7572375" y="3511550"/>
          <p14:tracePt t="17938" x="7589838" y="3486150"/>
          <p14:tracePt t="17952" x="7607300" y="3468688"/>
          <p14:tracePt t="17954" x="7615238" y="3459163"/>
          <p14:tracePt t="17968" x="7624763" y="3451225"/>
          <p14:tracePt t="17985" x="7632700" y="3451225"/>
          <p14:tracePt t="20638" x="7642225" y="3451225"/>
          <p14:tracePt t="20644" x="7650163" y="3451225"/>
          <p14:tracePt t="20656" x="7659688" y="3451225"/>
          <p14:tracePt t="20669" x="7685088" y="3451225"/>
          <p14:tracePt t="20685" x="7702550" y="3451225"/>
          <p14:tracePt t="20688" x="7712075" y="3451225"/>
          <p14:tracePt t="20704" x="7729538" y="3451225"/>
          <p14:tracePt t="20718" x="7737475" y="3451225"/>
          <p14:tracePt t="20735" x="7754938" y="3451225"/>
          <p14:tracePt t="20752" x="7781925" y="3451225"/>
          <p14:tracePt t="20768" x="7789863" y="3451225"/>
          <p14:tracePt t="20785" x="7807325" y="3451225"/>
          <p14:tracePt t="20821" x="7816850" y="3451225"/>
          <p14:tracePt t="20842" x="7824788" y="3451225"/>
          <p14:tracePt t="20975" x="7834313" y="3451225"/>
          <p14:tracePt t="21145" x="7842250" y="3451225"/>
          <p14:tracePt t="21644" x="7851775" y="3451225"/>
          <p14:tracePt t="22889" x="7859713" y="3451225"/>
          <p14:tracePt t="22910" x="7869238" y="3451225"/>
          <p14:tracePt t="22925" x="7877175" y="3468688"/>
          <p14:tracePt t="22932" x="7877175" y="3486150"/>
          <p14:tracePt t="22939" x="7886700" y="3494088"/>
          <p14:tracePt t="22952" x="7894638" y="3511550"/>
          <p14:tracePt t="22954" x="7894638" y="3521075"/>
          <p14:tracePt t="22969" x="7904163" y="3529013"/>
          <p14:tracePt t="22971" x="7912100" y="3538538"/>
          <p14:tracePt t="22985" x="7912100" y="3556000"/>
          <p14:tracePt t="23002" x="7912100" y="3573463"/>
          <p14:tracePt t="23019" x="7921625" y="3590925"/>
          <p14:tracePt t="23036" x="7929563" y="3625850"/>
          <p14:tracePt t="23038" x="7929563" y="3651250"/>
          <p14:tracePt t="23052" x="7929563" y="3713163"/>
          <p14:tracePt t="23069" x="7929563" y="3773488"/>
          <p14:tracePt t="23086" x="7929563" y="3817938"/>
          <p14:tracePt t="23088" x="7929563" y="3843338"/>
          <p14:tracePt t="23102" x="7929563" y="3860800"/>
          <p14:tracePt t="23104" x="7929563" y="3887788"/>
          <p14:tracePt t="23119" x="7921625" y="3922713"/>
          <p14:tracePt t="23135" x="7912100" y="3948113"/>
          <p14:tracePt t="23153" x="7894638" y="3965575"/>
          <p14:tracePt t="23155" x="7886700" y="3975100"/>
          <p14:tracePt t="23169" x="7877175" y="3983038"/>
          <p14:tracePt t="23171" x="7869238" y="3983038"/>
          <p14:tracePt t="23185" x="7851775" y="4000500"/>
          <p14:tracePt t="23202" x="7816850" y="4010025"/>
          <p14:tracePt t="23205" x="7807325" y="4010025"/>
          <p14:tracePt t="23219" x="7789863" y="4017963"/>
          <p14:tracePt t="23222" x="7781925" y="4017963"/>
          <p14:tracePt t="23235" x="7772400" y="4017963"/>
          <p14:tracePt t="23252" x="7720013" y="4052888"/>
          <p14:tracePt t="23269" x="7702550" y="4070350"/>
          <p14:tracePt t="23285" x="7667625" y="4114800"/>
          <p14:tracePt t="23288" x="7659688" y="4132263"/>
          <p14:tracePt t="23302" x="7642225" y="4167188"/>
          <p14:tracePt t="23319" x="7615238" y="4254500"/>
          <p14:tracePt t="23336" x="7572375" y="4421188"/>
          <p14:tracePt t="23338" x="7545388" y="4498975"/>
          <p14:tracePt t="23352" x="7537450" y="4560888"/>
          <p14:tracePt t="23369" x="7527925" y="4752975"/>
          <p14:tracePt t="23385" x="7519988" y="4830763"/>
          <p14:tracePt t="23402" x="7519988" y="4875213"/>
          <p14:tracePt t="23404" x="7519988" y="4892675"/>
          <p14:tracePt t="23420" x="7519988" y="4900613"/>
          <p14:tracePt t="23435" x="7519988" y="4910138"/>
          <p14:tracePt t="23506" x="7527925" y="4910138"/>
          <p14:tracePt t="23513" x="7537450" y="4910138"/>
          <p14:tracePt t="23521" x="7554913" y="4910138"/>
          <p14:tracePt t="23535" x="7562850" y="4910138"/>
          <p14:tracePt t="23538" x="7580313" y="4892675"/>
          <p14:tracePt t="23552" x="7615238" y="4875213"/>
          <p14:tracePt t="23569" x="7677150" y="4848225"/>
          <p14:tracePt t="23585" x="7729538" y="4830763"/>
          <p14:tracePt t="23602" x="7781925" y="4813300"/>
          <p14:tracePt t="23605" x="7807325" y="4805363"/>
          <p14:tracePt t="23619" x="7834313" y="4795838"/>
          <p14:tracePt t="23635" x="7859713" y="4787900"/>
          <p14:tracePt t="23652" x="7886700" y="4787900"/>
          <p14:tracePt t="23669" x="7894638" y="4778375"/>
          <p14:tracePt t="23671" x="7904163" y="4778375"/>
          <p14:tracePt t="23685" x="7912100" y="4778375"/>
          <p14:tracePt t="23702" x="7912100" y="4770438"/>
          <p14:tracePt t="23721" x="7921625" y="4770438"/>
          <p14:tracePt t="23737" x="7921625" y="4760913"/>
          <p14:tracePt t="23778" x="7921625" y="4752975"/>
          <p14:tracePt t="23793" x="7921625" y="4743450"/>
          <p14:tracePt t="23801" x="7904163" y="4743450"/>
          <p14:tracePt t="23808" x="7886700" y="4735513"/>
          <p14:tracePt t="23818" x="7877175" y="4725988"/>
          <p14:tracePt t="23836" x="7834313" y="4718050"/>
          <p14:tracePt t="23838" x="7824788" y="4708525"/>
          <p14:tracePt t="23852" x="7807325" y="4708525"/>
          <p14:tracePt t="23855" x="7781925" y="4700588"/>
          <p14:tracePt t="23869" x="7754938" y="4691063"/>
          <p14:tracePt t="23885" x="7737475" y="4691063"/>
          <p14:tracePt t="23902" x="7712075" y="4683125"/>
          <p14:tracePt t="23904" x="7702550" y="4683125"/>
          <p14:tracePt t="23919" x="7694613" y="4683125"/>
          <p14:tracePt t="23921" x="7685088" y="4683125"/>
          <p14:tracePt t="23935" x="7667625" y="4683125"/>
          <p14:tracePt t="23952" x="7650163" y="4683125"/>
          <p14:tracePt t="23969" x="7632700" y="4683125"/>
          <p14:tracePt t="23985" x="7624763" y="4683125"/>
          <p14:tracePt t="23988" x="7615238" y="4683125"/>
          <p14:tracePt t="24007" x="7607300" y="4683125"/>
          <p14:tracePt t="24021" x="7597775" y="4683125"/>
          <p14:tracePt t="24038" x="7589838" y="4683125"/>
          <p14:tracePt t="24301" x="7589838" y="4691063"/>
          <p14:tracePt t="24308" x="7597775" y="4691063"/>
          <p14:tracePt t="24330" x="7607300" y="4691063"/>
          <p14:tracePt t="24338" x="7607300" y="4700588"/>
          <p14:tracePt t="24352" x="7615238" y="4700588"/>
          <p14:tracePt t="24355" x="7624763" y="4700588"/>
          <p14:tracePt t="24369" x="7659688" y="4700588"/>
          <p14:tracePt t="24385" x="7720013" y="4673600"/>
          <p14:tracePt t="24403" x="7764463" y="4648200"/>
          <p14:tracePt t="24405" x="7781925" y="4638675"/>
          <p14:tracePt t="24419" x="7789863" y="4630738"/>
          <p14:tracePt t="24421" x="7799388" y="4630738"/>
          <p14:tracePt t="24435" x="7816850" y="4621213"/>
          <p14:tracePt t="24452" x="7824788" y="4613275"/>
          <p14:tracePt t="24488" x="7834313" y="4613275"/>
          <p14:tracePt t="24514" x="7834313" y="4603750"/>
          <p14:tracePt t="24522" x="7816850" y="4603750"/>
          <p14:tracePt t="24536" x="7789863" y="4603750"/>
          <p14:tracePt t="24538" x="7754938" y="4595813"/>
          <p14:tracePt t="24552" x="7729538" y="4595813"/>
          <p14:tracePt t="24555" x="7702550" y="4595813"/>
          <p14:tracePt t="24569" x="7667625" y="4595813"/>
          <p14:tracePt t="24586" x="7624763" y="4595813"/>
          <p14:tracePt t="24603" x="7615238" y="4595813"/>
          <p14:tracePt t="24605" x="7607300" y="4595813"/>
          <p14:tracePt t="24706" x="7615238" y="4595813"/>
          <p14:tracePt t="24721" x="7632700" y="4595813"/>
          <p14:tracePt t="24728" x="7659688" y="4595813"/>
          <p14:tracePt t="24737" x="7667625" y="4595813"/>
          <p14:tracePt t="24752" x="7694613" y="4595813"/>
          <p14:tracePt t="24769" x="7729538" y="4595813"/>
          <p14:tracePt t="24785" x="7754938" y="4595813"/>
          <p14:tracePt t="24788" x="7772400" y="4586288"/>
          <p14:tracePt t="24802" x="7781925" y="4586288"/>
          <p14:tracePt t="24805" x="7799388" y="4578350"/>
          <p14:tracePt t="24819" x="7816850" y="4568825"/>
          <p14:tracePt t="24835" x="7842250" y="4568825"/>
          <p14:tracePt t="24852" x="7869238" y="4560888"/>
          <p14:tracePt t="24854" x="7877175" y="4551363"/>
          <p14:tracePt t="24869" x="7886700" y="4551363"/>
          <p14:tracePt t="24871" x="7894638" y="4551363"/>
          <p14:tracePt t="24885" x="7894638" y="4543425"/>
          <p14:tracePt t="24902" x="7904163" y="4543425"/>
          <p14:tracePt t="24919" x="7912100" y="4543425"/>
          <p14:tracePt t="24941" x="7921625" y="45434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22" y="819881"/>
            <a:ext cx="7273637" cy="1646555"/>
          </a:xfrm>
        </p:spPr>
        <p:txBody>
          <a:bodyPr>
            <a:normAutofit/>
          </a:bodyPr>
          <a:lstStyle/>
          <a:p>
            <a:r>
              <a:rPr lang="en-US" sz="4000" b="1" dirty="0"/>
              <a:t>PROJECT 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8426" y="2386711"/>
            <a:ext cx="7273638" cy="4155757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online retail store has been growing steadily, but the leadership team wants a deeper understanding of the factors </a:t>
            </a: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driving revenue to make strategic plans for the upcoming year. </a:t>
            </a:r>
          </a:p>
          <a:p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are looking for clear, actionable insights that highlight strengths, identify opportunities , and ultimately guide expansion efforts.</a:t>
            </a:r>
          </a:p>
          <a:p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Key objectives: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Revenue Drivers: </a:t>
            </a: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 top factors contributing to revenue growth.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 Marketing and Operations</a:t>
            </a: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Analyse key perfomances metrics to pinpoint successes and improvement areas.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 Demographic Insights</a:t>
            </a: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Provide targeted insights by demographic segments, including location, to reveal trends.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 expansion Strategy: </a:t>
            </a:r>
            <a:r>
              <a:rPr lang="pt-P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 high-performing areas for potential expansion and strategic planning.</a:t>
            </a:r>
            <a:endParaRPr lang="pt-PT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0ACAC0-6F93-F89B-FCB7-E632D770E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p:transition spd="slow" advTm="373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44" x="7912100" y="4551363"/>
          <p14:tracePt t="24551" x="7886700" y="4578350"/>
          <p14:tracePt t="24559" x="7851775" y="4603750"/>
          <p14:tracePt t="24570" x="7781925" y="4638675"/>
          <p14:tracePt t="24587" x="7580313" y="4743450"/>
          <p14:tracePt t="24589" x="7432675" y="4805363"/>
          <p14:tracePt t="24603" x="7275513" y="4857750"/>
          <p14:tracePt t="24606" x="7153275" y="4910138"/>
          <p14:tracePt t="24619" x="6577013" y="5057775"/>
          <p14:tracePt t="24636" x="5964238" y="5180013"/>
          <p14:tracePt t="24653" x="5387975" y="5284788"/>
          <p14:tracePt t="24656" x="5118100" y="5302250"/>
          <p14:tracePt t="24669" x="4864100" y="5329238"/>
          <p14:tracePt t="24672" x="4594225" y="5346700"/>
          <p14:tracePt t="24686" x="4157663" y="5372100"/>
          <p14:tracePt t="24703" x="3773488" y="5416550"/>
          <p14:tracePt t="24706" x="3624263" y="5424488"/>
          <p14:tracePt t="24720" x="3449638" y="5441950"/>
          <p14:tracePt t="24736" x="2995613" y="5476875"/>
          <p14:tracePt t="24753" x="2733675" y="5503863"/>
          <p14:tracePt t="24769" x="2471738" y="5503863"/>
          <p14:tracePt t="24786" x="2244725" y="5503863"/>
          <p14:tracePt t="24788" x="2165350" y="5503863"/>
          <p14:tracePt t="24802" x="1990725" y="5486400"/>
          <p14:tracePt t="24819" x="1895475" y="5468938"/>
          <p14:tracePt t="24836" x="1773238" y="5441950"/>
          <p14:tracePt t="24839" x="1693863" y="5416550"/>
          <p14:tracePt t="24853" x="1633538" y="5399088"/>
          <p14:tracePt t="24855" x="1571625" y="5372100"/>
          <p14:tracePt t="24869" x="1431925" y="5354638"/>
          <p14:tracePt t="24886" x="1292225" y="5319713"/>
          <p14:tracePt t="24889" x="1257300" y="5302250"/>
          <p14:tracePt t="24903" x="1196975" y="5284788"/>
          <p14:tracePt t="24905" x="1144588" y="5276850"/>
          <p14:tracePt t="24919" x="1109663" y="5259388"/>
          <p14:tracePt t="24922" x="1065213" y="5232400"/>
          <p14:tracePt t="24936" x="969963" y="5180013"/>
          <p14:tracePt t="24953" x="882650" y="5119688"/>
          <p14:tracePt t="24970" x="795338" y="4997450"/>
          <p14:tracePt t="24972" x="768350" y="4945063"/>
          <p14:tracePt t="24986" x="725488" y="4883150"/>
          <p14:tracePt t="24988" x="708025" y="4830763"/>
          <p14:tracePt t="25002" x="681038" y="4770438"/>
          <p14:tracePt t="25019" x="673100" y="4743450"/>
          <p14:tracePt t="25036" x="663575" y="4725988"/>
          <p14:tracePt t="25038" x="663575" y="4718050"/>
          <p14:tracePt t="25052" x="663575" y="4700588"/>
          <p14:tracePt t="25069" x="663575" y="4673600"/>
          <p14:tracePt t="25086" x="663575" y="4638675"/>
          <p14:tracePt t="25089" x="681038" y="4630738"/>
          <p14:tracePt t="25103" x="690563" y="4613275"/>
          <p14:tracePt t="25105" x="698500" y="4603750"/>
          <p14:tracePt t="25120" x="715963" y="4586288"/>
          <p14:tracePt t="25136" x="725488" y="4568825"/>
          <p14:tracePt t="25153" x="742950" y="4560888"/>
          <p14:tracePt t="25171" x="760413" y="4551363"/>
          <p14:tracePt t="25186" x="768350" y="4543425"/>
          <p14:tracePt t="25203" x="785813" y="4543425"/>
          <p14:tracePt t="25220" x="803275" y="4533900"/>
          <p14:tracePt t="25222" x="812800" y="4525963"/>
          <p14:tracePt t="25236" x="820738" y="4525963"/>
          <p14:tracePt t="25239" x="838200" y="4516438"/>
          <p14:tracePt t="25252" x="865188" y="4516438"/>
          <p14:tracePt t="25269" x="908050" y="4508500"/>
          <p14:tracePt t="25286" x="935038" y="4508500"/>
          <p14:tracePt t="25289" x="942975" y="4508500"/>
          <p14:tracePt t="25302" x="977900" y="4498975"/>
          <p14:tracePt t="25319" x="1004888" y="4498975"/>
          <p14:tracePt t="25336" x="1047750" y="4498975"/>
          <p14:tracePt t="25353" x="1100138" y="4498975"/>
          <p14:tracePt t="25355" x="1117600" y="4498975"/>
          <p14:tracePt t="25369" x="1162050" y="4498975"/>
          <p14:tracePt t="25386" x="1196975" y="4498975"/>
          <p14:tracePt t="25403" x="1231900" y="4498975"/>
          <p14:tracePt t="25405" x="1257300" y="4498975"/>
          <p14:tracePt t="25420" x="1292225" y="4498975"/>
          <p14:tracePt t="25422" x="1309688" y="4498975"/>
          <p14:tracePt t="25436" x="1371600" y="4498975"/>
          <p14:tracePt t="25453" x="1406525" y="4508500"/>
          <p14:tracePt t="25470" x="1441450" y="4516438"/>
          <p14:tracePt t="25472" x="1458913" y="4516438"/>
          <p14:tracePt t="25486" x="1476375" y="4516438"/>
          <p14:tracePt t="25488" x="1493838" y="4525963"/>
          <p14:tracePt t="25503" x="1536700" y="4525963"/>
          <p14:tracePt t="25519" x="1563688" y="4525963"/>
          <p14:tracePt t="25536" x="1589088" y="4525963"/>
          <p14:tracePt t="25539" x="1606550" y="4525963"/>
          <p14:tracePt t="25553" x="1616075" y="4525963"/>
          <p14:tracePt t="25555" x="1633538" y="4525963"/>
          <p14:tracePt t="25561" x="1641475" y="4525963"/>
          <p14:tracePt t="25569" x="1651000" y="4525963"/>
          <p14:tracePt t="25587" x="1668463" y="4525963"/>
          <p14:tracePt t="25603" x="1693863" y="4525963"/>
          <p14:tracePt t="25619" x="1728788" y="4525963"/>
          <p14:tracePt t="25636" x="1781175" y="4525963"/>
          <p14:tracePt t="25655" x="1860550" y="4525963"/>
          <p14:tracePt t="25670" x="1868488" y="4525963"/>
          <p14:tracePt t="25672" x="1895475" y="4525963"/>
          <p14:tracePt t="25686" x="1930400" y="4525963"/>
          <p14:tracePt t="25703" x="1965325" y="4525963"/>
          <p14:tracePt t="25705" x="1973263" y="4525963"/>
          <p14:tracePt t="25720" x="2000250" y="4525963"/>
          <p14:tracePt t="25722" x="2017713" y="4533900"/>
          <p14:tracePt t="25736" x="2025650" y="4533900"/>
          <p14:tracePt t="25738" x="2052638" y="4533900"/>
          <p14:tracePt t="25753" x="2078038" y="4543425"/>
          <p14:tracePt t="25769" x="2122488" y="4551363"/>
          <p14:tracePt t="25787" x="2147888" y="4560888"/>
          <p14:tracePt t="25790" x="2165350" y="4560888"/>
          <p14:tracePt t="25803" x="2174875" y="4560888"/>
          <p14:tracePt t="25806" x="2192338" y="4560888"/>
          <p14:tracePt t="25818" x="2200275" y="4560888"/>
          <p14:tracePt t="25835" x="2209800" y="4560888"/>
          <p14:tracePt t="25852" x="2217738" y="4560888"/>
          <p14:tracePt t="26243" x="2227263" y="4560888"/>
          <p14:tracePt t="26251" x="2235200" y="4560888"/>
          <p14:tracePt t="26258" x="2244725" y="4560888"/>
          <p14:tracePt t="26269" x="2262188" y="4551363"/>
          <p14:tracePt t="26287" x="2314575" y="4525963"/>
          <p14:tracePt t="26289" x="2349500" y="4508500"/>
          <p14:tracePt t="26303" x="2366963" y="4498975"/>
          <p14:tracePt t="26305" x="2401888" y="4481513"/>
          <p14:tracePt t="26319" x="2462213" y="4464050"/>
          <p14:tracePt t="26337" x="2524125" y="4446588"/>
          <p14:tracePt t="26339" x="2549525" y="4438650"/>
          <p14:tracePt t="26353" x="2576513" y="4429125"/>
          <p14:tracePt t="26356" x="2611438" y="4429125"/>
          <p14:tracePt t="26369" x="2689225" y="4421188"/>
          <p14:tracePt t="26386" x="2768600" y="4411663"/>
          <p14:tracePt t="26403" x="2855913" y="4411663"/>
          <p14:tracePt t="26420" x="2916238" y="4411663"/>
          <p14:tracePt t="26422" x="2951163" y="4421188"/>
          <p14:tracePt t="26436" x="3021013" y="4446588"/>
          <p14:tracePt t="26453" x="3074988" y="4456113"/>
          <p14:tracePt t="26470" x="3100388" y="4464050"/>
          <p14:tracePt t="26472" x="3109913" y="4473575"/>
          <p14:tracePt t="26488" x="3117850" y="4481513"/>
          <p14:tracePt t="26503" x="3127375" y="4481513"/>
          <p14:tracePt t="26519" x="3135313" y="4481513"/>
          <p14:tracePt t="27150" x="3135313" y="4491038"/>
          <p14:tracePt t="27155" x="3135313" y="4498975"/>
          <p14:tracePt t="27170" x="3117850" y="4508500"/>
          <p14:tracePt t="27172" x="3100388" y="4525963"/>
          <p14:tracePt t="27186" x="3048000" y="4551363"/>
          <p14:tracePt t="27203" x="2986088" y="4578350"/>
          <p14:tracePt t="27219" x="2916238" y="4613275"/>
          <p14:tracePt t="27236" x="2820988" y="4656138"/>
          <p14:tracePt t="27239" x="2768600" y="4673600"/>
          <p14:tracePt t="27253" x="2681288" y="4700588"/>
          <p14:tracePt t="27270" x="2628900" y="4725988"/>
          <p14:tracePt t="27287" x="2559050" y="4752975"/>
          <p14:tracePt t="27289" x="2524125" y="4760913"/>
          <p14:tracePt t="27303" x="2489200" y="4760913"/>
          <p14:tracePt t="27305" x="2462213" y="4770438"/>
          <p14:tracePt t="27320" x="2409825" y="4778375"/>
          <p14:tracePt t="27336" x="2374900" y="4778375"/>
          <p14:tracePt t="27354" x="2322513" y="4787900"/>
          <p14:tracePt t="27356" x="2287588" y="4787900"/>
          <p14:tracePt t="27369" x="2270125" y="4787900"/>
          <p14:tracePt t="27371" x="2235200" y="4787900"/>
          <p14:tracePt t="27386" x="2192338" y="4787900"/>
          <p14:tracePt t="27403" x="2147888" y="4787900"/>
          <p14:tracePt t="27420" x="2130425" y="4787900"/>
          <p14:tracePt t="27422" x="2122488" y="4787900"/>
          <p14:tracePt t="27436" x="2095500" y="4787900"/>
          <p14:tracePt t="27453" x="2070100" y="4787900"/>
          <p14:tracePt t="27469" x="2043113" y="4787900"/>
          <p14:tracePt t="27487" x="2000250" y="4795838"/>
          <p14:tracePt t="27489" x="1973263" y="4795838"/>
          <p14:tracePt t="27503" x="1938338" y="4795838"/>
          <p14:tracePt t="27520" x="1903413" y="4813300"/>
          <p14:tracePt t="27537" x="1878013" y="4813300"/>
          <p14:tracePt t="27539" x="1860550" y="4813300"/>
          <p14:tracePt t="27553" x="1851025" y="4822825"/>
          <p14:tracePt t="27570" x="1798638" y="4822825"/>
          <p14:tracePt t="27586" x="1773238" y="4830763"/>
          <p14:tracePt t="27603" x="1746250" y="4840288"/>
          <p14:tracePt t="27620" x="1738313" y="4840288"/>
          <p14:tracePt t="27622" x="1728788" y="4840288"/>
          <p14:tracePt t="27636" x="1720850" y="4840288"/>
          <p14:tracePt t="27656" x="1711325" y="4840288"/>
          <p14:tracePt t="27688" x="1703388" y="4840288"/>
          <p14:tracePt t="28054" x="1711325" y="4840288"/>
          <p14:tracePt t="28060" x="1720850" y="4840288"/>
          <p14:tracePt t="28070" x="1728788" y="4840288"/>
          <p14:tracePt t="28086" x="1746250" y="4840288"/>
          <p14:tracePt t="28089" x="1763713" y="4830763"/>
          <p14:tracePt t="28103" x="1773238" y="4830763"/>
          <p14:tracePt t="28106" x="1781175" y="4830763"/>
          <p14:tracePt t="28120" x="1798638" y="4830763"/>
          <p14:tracePt t="28122" x="1808163" y="4830763"/>
          <p14:tracePt t="28136" x="1833563" y="4830763"/>
          <p14:tracePt t="28153" x="1878013" y="4830763"/>
          <p14:tracePt t="28170" x="1920875" y="4830763"/>
          <p14:tracePt t="28172" x="1938338" y="4830763"/>
          <p14:tracePt t="28186" x="1955800" y="4830763"/>
          <p14:tracePt t="28188" x="1973263" y="4830763"/>
          <p14:tracePt t="28203" x="2052638" y="4830763"/>
          <p14:tracePt t="28219" x="2122488" y="4830763"/>
          <p14:tracePt t="28237" x="2182813" y="4830763"/>
          <p14:tracePt t="28239" x="2200275" y="4830763"/>
          <p14:tracePt t="28252" x="2235200" y="4830763"/>
          <p14:tracePt t="28255" x="2262188" y="4830763"/>
          <p14:tracePt t="28270" x="2305050" y="4840288"/>
          <p14:tracePt t="28286" x="2357438" y="4840288"/>
          <p14:tracePt t="28289" x="2366963" y="4848225"/>
          <p14:tracePt t="28303" x="2384425" y="4848225"/>
          <p14:tracePt t="28306" x="2401888" y="4848225"/>
          <p14:tracePt t="28320" x="2419350" y="4857750"/>
          <p14:tracePt t="28336" x="2427288" y="4857750"/>
          <p14:tracePt t="28362" x="2436813" y="4857750"/>
          <p14:tracePt t="28753" x="2454275" y="4857750"/>
          <p14:tracePt t="28768" x="2479675" y="4857750"/>
          <p14:tracePt t="28775" x="2506663" y="4848225"/>
          <p14:tracePt t="28787" x="2532063" y="4840288"/>
          <p14:tracePt t="28789" x="2584450" y="4830763"/>
          <p14:tracePt t="28803" x="2628900" y="4830763"/>
          <p14:tracePt t="28806" x="2663825" y="4822825"/>
          <p14:tracePt t="28819" x="2768600" y="4813300"/>
          <p14:tracePt t="28837" x="2890838" y="4813300"/>
          <p14:tracePt t="28854" x="2951163" y="4813300"/>
          <p14:tracePt t="28856" x="2995613" y="4813300"/>
          <p14:tracePt t="28870" x="3030538" y="4813300"/>
          <p14:tracePt t="28872" x="3065463" y="4813300"/>
          <p14:tracePt t="28886" x="3127375" y="4813300"/>
          <p14:tracePt t="28903" x="3179763" y="4813300"/>
          <p14:tracePt t="28920" x="3232150" y="4813300"/>
          <p14:tracePt t="28922" x="3240088" y="4813300"/>
          <p14:tracePt t="28937" x="3257550" y="4813300"/>
          <p14:tracePt t="28940" x="3284538" y="4813300"/>
          <p14:tracePt t="28953" x="3302000" y="4822825"/>
          <p14:tracePt t="28969" x="3319463" y="4830763"/>
          <p14:tracePt t="28987" x="3344863" y="4830763"/>
          <p14:tracePt t="29003" x="3354388" y="4830763"/>
          <p14:tracePt t="29005" x="3371850" y="4840288"/>
          <p14:tracePt t="29019" x="3379788" y="4848225"/>
          <p14:tracePt t="29037" x="3397250" y="4857750"/>
          <p14:tracePt t="29039" x="3406775" y="4857750"/>
          <p14:tracePt t="29053" x="3424238" y="4865688"/>
          <p14:tracePt t="29056" x="3424238" y="4875213"/>
          <p14:tracePt t="29069" x="3449638" y="4883150"/>
          <p14:tracePt t="29086" x="3476625" y="4892675"/>
          <p14:tracePt t="29103" x="3494088" y="4900613"/>
          <p14:tracePt t="29120" x="3502025" y="4910138"/>
          <p14:tracePt t="29122" x="3511550" y="4910138"/>
          <p14:tracePt t="29136" x="3529013" y="4910138"/>
          <p14:tracePt t="29153" x="3536950" y="4910138"/>
          <p14:tracePt t="29170" x="3546475" y="4918075"/>
          <p14:tracePt t="29173" x="3554413" y="4918075"/>
          <p14:tracePt t="29186" x="3571875" y="4918075"/>
          <p14:tracePt t="29189" x="3571875" y="4927600"/>
          <p14:tracePt t="29203" x="3598863" y="4927600"/>
          <p14:tracePt t="29219" x="3616325" y="4935538"/>
          <p14:tracePt t="29236" x="3633788" y="4935538"/>
          <p14:tracePt t="29253" x="3641725" y="4935538"/>
          <p14:tracePt t="29281" x="3651250" y="4935538"/>
          <p14:tracePt t="29304" x="3659188" y="4935538"/>
          <p14:tracePt t="29783" x="3641725" y="4945063"/>
          <p14:tracePt t="29789" x="3624263" y="4962525"/>
          <p14:tracePt t="29804" x="3589338" y="4987925"/>
          <p14:tracePt t="29806" x="3563938" y="5014913"/>
          <p14:tracePt t="29819" x="3529013" y="5040313"/>
          <p14:tracePt t="29822" x="3502025" y="5067300"/>
          <p14:tracePt t="29836" x="3441700" y="5110163"/>
          <p14:tracePt t="29853" x="3389313" y="5145088"/>
          <p14:tracePt t="29870" x="3336925" y="5172075"/>
          <p14:tracePt t="29873" x="3309938" y="5180013"/>
          <p14:tracePt t="29886" x="3232150" y="5207000"/>
          <p14:tracePt t="29903" x="3162300" y="5214938"/>
          <p14:tracePt t="29920" x="3109913" y="5224463"/>
          <p14:tracePt t="29923" x="3074988" y="5232400"/>
          <p14:tracePt t="29936" x="3048000" y="5232400"/>
          <p14:tracePt t="29939" x="3003550" y="5241925"/>
          <p14:tracePt t="29953" x="2943225" y="5249863"/>
          <p14:tracePt t="29970" x="2873375" y="5259388"/>
          <p14:tracePt t="29987" x="2828925" y="5267325"/>
          <p14:tracePt t="29989" x="2803525" y="5267325"/>
          <p14:tracePt t="30003" x="2786063" y="5276850"/>
          <p14:tracePt t="30006" x="2768600" y="5276850"/>
          <p14:tracePt t="30019" x="2724150" y="5284788"/>
          <p14:tracePt t="30036" x="2689225" y="5284788"/>
          <p14:tracePt t="30053" x="2663825" y="5294313"/>
          <p14:tracePt t="30056" x="2646363" y="5294313"/>
          <p14:tracePt t="30070" x="2628900" y="5302250"/>
          <p14:tracePt t="30072" x="2619375" y="5311775"/>
          <p14:tracePt t="30086" x="2576513" y="5319713"/>
          <p14:tracePt t="30103" x="2532063" y="5346700"/>
          <p14:tracePt t="30120" x="2479675" y="5364163"/>
          <p14:tracePt t="30123" x="2454275" y="5381625"/>
          <p14:tracePt t="30136" x="2436813" y="5381625"/>
          <p14:tracePt t="30139" x="2409825" y="5389563"/>
          <p14:tracePt t="30153" x="2366963" y="5407025"/>
          <p14:tracePt t="30170" x="2339975" y="5407025"/>
          <p14:tracePt t="30187" x="2297113" y="5416550"/>
          <p14:tracePt t="30189" x="2262188" y="5424488"/>
          <p14:tracePt t="30203" x="2182813" y="5434013"/>
          <p14:tracePt t="30219" x="2130425" y="5434013"/>
          <p14:tracePt t="30236" x="2078038" y="5434013"/>
          <p14:tracePt t="30240" x="2060575" y="5434013"/>
          <p14:tracePt t="30253" x="2035175" y="5434013"/>
          <p14:tracePt t="30255" x="2017713" y="5434013"/>
          <p14:tracePt t="30269" x="1990725" y="5434013"/>
          <p14:tracePt t="30286" x="1965325" y="5434013"/>
          <p14:tracePt t="30303" x="1947863" y="5434013"/>
          <p14:tracePt t="30320" x="1938338" y="5434013"/>
          <p14:tracePt t="30322" x="1930400" y="5434013"/>
          <p14:tracePt t="30342" x="1920875" y="5434013"/>
          <p14:tracePt t="30356" x="1912938" y="5434013"/>
          <p14:tracePt t="30378" x="1903413" y="5434013"/>
          <p14:tracePt t="30563" x="1903413" y="5441950"/>
          <p14:tracePt t="30614" x="1903413" y="5451475"/>
          <p14:tracePt t="30621" x="1920875" y="5451475"/>
          <p14:tracePt t="30638" x="1930400" y="5451475"/>
          <p14:tracePt t="30653" x="1947863" y="5451475"/>
          <p14:tracePt t="30669" x="1965325" y="5451475"/>
          <p14:tracePt t="30687" x="1973263" y="5451475"/>
          <p14:tracePt t="30689" x="1990725" y="5451475"/>
          <p14:tracePt t="30705" x="2008188" y="5451475"/>
          <p14:tracePt t="30720" x="2025650" y="5451475"/>
          <p14:tracePt t="30737" x="2052638" y="5451475"/>
          <p14:tracePt t="30739" x="2070100" y="5451475"/>
          <p14:tracePt t="30753" x="2087563" y="5451475"/>
          <p14:tracePt t="30756" x="2095500" y="5451475"/>
          <p14:tracePt t="30770" x="2112963" y="5451475"/>
          <p14:tracePt t="30772" x="2122488" y="5451475"/>
          <p14:tracePt t="30786" x="2157413" y="5451475"/>
          <p14:tracePt t="30803" x="2182813" y="5451475"/>
          <p14:tracePt t="30820" x="2227263" y="5451475"/>
          <p14:tracePt t="30822" x="2252663" y="5451475"/>
          <p14:tracePt t="30836" x="2270125" y="5459413"/>
          <p14:tracePt t="30839" x="2297113" y="5468938"/>
          <p14:tracePt t="30853" x="2339975" y="5476875"/>
          <p14:tracePt t="30870" x="2366963" y="5495925"/>
          <p14:tracePt t="30887" x="2392363" y="5513388"/>
          <p14:tracePt t="30889" x="2409825" y="5530850"/>
          <p14:tracePt t="30903" x="2444750" y="5538788"/>
          <p14:tracePt t="30919" x="2471738" y="5556250"/>
          <p14:tracePt t="30937" x="2506663" y="5573713"/>
          <p14:tracePt t="30939" x="2514600" y="5573713"/>
          <p14:tracePt t="30953" x="2532063" y="5583238"/>
          <p14:tracePt t="30955" x="2549525" y="5591175"/>
          <p14:tracePt t="30970" x="2576513" y="5591175"/>
          <p14:tracePt t="30988" x="2593975" y="5600700"/>
          <p14:tracePt t="30990" x="2611438" y="5600700"/>
          <p14:tracePt t="31003" x="2619375" y="5608638"/>
          <p14:tracePt t="31005" x="2636838" y="5608638"/>
          <p14:tracePt t="31019" x="2646363" y="5608638"/>
          <p14:tracePt t="31035" x="2681288" y="5608638"/>
          <p14:tracePt t="31052" x="2706688" y="5608638"/>
          <p14:tracePt t="31069" x="2733675" y="5608638"/>
          <p14:tracePt t="31085" x="2768600" y="5608638"/>
          <p14:tracePt t="31102" x="2803525" y="5608638"/>
          <p14:tracePt t="31118" x="2838450" y="5608638"/>
          <p14:tracePt t="31136" x="2890838" y="5608638"/>
          <p14:tracePt t="31138" x="2916238" y="5608638"/>
          <p14:tracePt t="31152" x="2986088" y="5600700"/>
          <p14:tracePt t="31168" x="3048000" y="5583238"/>
          <p14:tracePt t="31185" x="3109913" y="5583238"/>
          <p14:tracePt t="31202" x="3162300" y="5583238"/>
          <p14:tracePt t="31204" x="3197225" y="5583238"/>
          <p14:tracePt t="31219" x="3249613" y="5583238"/>
          <p14:tracePt t="31236" x="3275013" y="5583238"/>
          <p14:tracePt t="31253" x="3309938" y="5583238"/>
          <p14:tracePt t="31255" x="3327400" y="5583238"/>
          <p14:tracePt t="31271" x="3336925" y="5583238"/>
          <p14:tracePt t="31286" x="3344863" y="5583238"/>
          <p14:tracePt t="31303" x="3362325" y="5583238"/>
          <p14:tracePt t="31328" x="3371850" y="5583238"/>
          <p14:tracePt t="31982" x="3371850" y="5591175"/>
          <p14:tracePt t="32005" x="3371850" y="5608638"/>
          <p14:tracePt t="32012" x="3354388" y="5618163"/>
          <p14:tracePt t="32022" x="3336925" y="5626100"/>
          <p14:tracePt t="32037" x="3284538" y="5653088"/>
          <p14:tracePt t="32053" x="3232150" y="5688013"/>
          <p14:tracePt t="32071" x="3170238" y="5722938"/>
          <p14:tracePt t="32073" x="3117850" y="5757863"/>
          <p14:tracePt t="32087" x="3065463" y="5775325"/>
          <p14:tracePt t="32089" x="3003550" y="5810250"/>
          <p14:tracePt t="32103" x="2908300" y="5835650"/>
          <p14:tracePt t="32120" x="2724150" y="5880100"/>
          <p14:tracePt t="32137" x="2541588" y="5922963"/>
          <p14:tracePt t="32139" x="2471738" y="5932488"/>
          <p14:tracePt t="32153" x="2349500" y="5957888"/>
          <p14:tracePt t="32169" x="2244725" y="5967413"/>
          <p14:tracePt t="32187" x="2147888" y="5975350"/>
          <p14:tracePt t="32189" x="2112963" y="5975350"/>
          <p14:tracePt t="32204" x="2078038" y="5984875"/>
          <p14:tracePt t="32206" x="2052638" y="5984875"/>
          <p14:tracePt t="32219" x="2017713" y="5992813"/>
          <p14:tracePt t="32236" x="1982788" y="5992813"/>
          <p14:tracePt t="32253" x="1955800" y="6002338"/>
          <p14:tracePt t="32256" x="1938338" y="6002338"/>
          <p14:tracePt t="32272" x="1920875" y="6002338"/>
          <p14:tracePt t="32286" x="1903413" y="6002338"/>
          <p14:tracePt t="32303" x="1885950" y="6010275"/>
          <p14:tracePt t="32322" x="1878013" y="6010275"/>
          <p14:tracePt t="32337" x="1868488" y="6010275"/>
          <p14:tracePt t="32353" x="1860550" y="60102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59" y="13775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     </a:t>
            </a:r>
            <a:r>
              <a:rPr lang="en-US" b="1" dirty="0"/>
              <a:t>Process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201277"/>
              </p:ext>
            </p:extLst>
          </p:nvPr>
        </p:nvGraphicFramePr>
        <p:xfrm>
          <a:off x="511277" y="1036248"/>
          <a:ext cx="10562756" cy="582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D85454-9097-64D4-7408-F20CF5A71F9D}"/>
              </a:ext>
            </a:extLst>
          </p:cNvPr>
          <p:cNvSpPr txBox="1"/>
          <p:nvPr/>
        </p:nvSpPr>
        <p:spPr>
          <a:xfrm>
            <a:off x="629175" y="6270209"/>
            <a:ext cx="283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dirty="0"/>
              <a:t>4. TARGETED ANALYSIS 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9C32A-EACF-259B-A842-2450EFD91A45}"/>
              </a:ext>
            </a:extLst>
          </p:cNvPr>
          <p:cNvSpPr txBox="1"/>
          <p:nvPr/>
        </p:nvSpPr>
        <p:spPr>
          <a:xfrm>
            <a:off x="4625001" y="6271595"/>
            <a:ext cx="3998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dirty="0"/>
              <a:t>5. VISUALISATIONS AND INSIGHTS</a:t>
            </a:r>
          </a:p>
          <a:p>
            <a:pPr algn="ctr"/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1DA9F-9575-B7CF-B5E2-7FAF876AD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3272" y="1495022"/>
            <a:ext cx="1320912" cy="15600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</p:pic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DCE705F1-F45A-D087-EECD-7823F50816CB}"/>
              </a:ext>
            </a:extLst>
          </p:cNvPr>
          <p:cNvSpPr/>
          <p:nvPr/>
        </p:nvSpPr>
        <p:spPr>
          <a:xfrm>
            <a:off x="1117967" y="4119292"/>
            <a:ext cx="1852875" cy="185287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A6DEF0A2-256F-5680-6891-AB7F43E777D3}"/>
              </a:ext>
            </a:extLst>
          </p:cNvPr>
          <p:cNvSpPr/>
          <p:nvPr/>
        </p:nvSpPr>
        <p:spPr>
          <a:xfrm>
            <a:off x="5427746" y="4283664"/>
            <a:ext cx="1852875" cy="1852875"/>
          </a:xfrm>
          <a:prstGeom prst="round2DiagRect">
            <a:avLst>
              <a:gd name="adj1" fmla="val 29727"/>
              <a:gd name="adj2" fmla="val 0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FE7B01-5A69-8586-FCF7-E73515C5E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842" y="4448035"/>
            <a:ext cx="1237595" cy="1524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3BBB1E-A071-4FD5-5F4A-66ADBCA77A0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4711" t="-6065" b="-1"/>
          <a:stretch/>
        </p:blipFill>
        <p:spPr>
          <a:xfrm>
            <a:off x="1347685" y="4166226"/>
            <a:ext cx="1393437" cy="17108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06B664-070B-09C0-41D0-40C31DA82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 advTm="555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Insights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64E030-6E06-3244-3D62-C474EDD742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26626" r="26626"/>
          <a:stretch>
            <a:fillRect/>
          </a:stretch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9AC04D-0375-9303-B2F0-1188185B2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ransition spd="slow" advTm="158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72F3-6521-608E-6F5A-A1E24AC1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DA378-F56A-CCB3-7CFF-8FBE786D8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D17134-4A75-303D-7766-1FA2611E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49" t="10946" r="24355" b="4966"/>
          <a:stretch/>
        </p:blipFill>
        <p:spPr>
          <a:xfrm>
            <a:off x="115607" y="1415488"/>
            <a:ext cx="6351640" cy="52897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C26C52-693F-96F8-AF4D-0E7D1EE81934}"/>
              </a:ext>
            </a:extLst>
          </p:cNvPr>
          <p:cNvSpPr txBox="1"/>
          <p:nvPr/>
        </p:nvSpPr>
        <p:spPr>
          <a:xfrm>
            <a:off x="1413197" y="781663"/>
            <a:ext cx="51523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MONTHLY REVENUE FOR 2011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C8D2F-72F5-1B53-FD08-83630826D59E}"/>
              </a:ext>
            </a:extLst>
          </p:cNvPr>
          <p:cNvSpPr txBox="1"/>
          <p:nvPr/>
        </p:nvSpPr>
        <p:spPr>
          <a:xfrm>
            <a:off x="7826478" y="1660182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INSIGHTS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132E2-66FF-21CA-5BFA-B6AA4C5EBCBF}"/>
              </a:ext>
            </a:extLst>
          </p:cNvPr>
          <p:cNvSpPr txBox="1"/>
          <p:nvPr/>
        </p:nvSpPr>
        <p:spPr>
          <a:xfrm>
            <a:off x="6482521" y="2344407"/>
            <a:ext cx="579197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time series line chart shows seasonal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trends in revenue for 2011, with noticeable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peaks around November and December, likely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due to holiday shopping.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trend can be used to plan inventory and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marketing efforts for peak months, such as holiday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season.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0AC215-89BE-B748-1E2B-177AB663C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6743125"/>
      </p:ext>
    </p:extLst>
  </p:cSld>
  <p:clrMapOvr>
    <a:masterClrMapping/>
  </p:clrMapOvr>
  <p:transition spd="slow" advTm="2742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71" x="1833563" y="6010275"/>
          <p14:tracePt t="14279" x="1773238" y="6019800"/>
          <p14:tracePt t="14286" x="1685925" y="6019800"/>
          <p14:tracePt t="14301" x="1598613" y="6019800"/>
          <p14:tracePt t="14302" x="1458913" y="6002338"/>
          <p14:tracePt t="14317" x="1196975" y="5922963"/>
          <p14:tracePt t="14333" x="1057275" y="5810250"/>
          <p14:tracePt t="14350" x="942975" y="5530850"/>
          <p14:tracePt t="14368" x="1012825" y="5110163"/>
          <p14:tracePt t="14370" x="1231900" y="4752975"/>
          <p14:tracePt t="14384" x="1808163" y="4149725"/>
          <p14:tracePt t="14401" x="2654300" y="3476625"/>
          <p14:tracePt t="14419" x="3432175" y="3074988"/>
          <p14:tracePt t="14421" x="3763963" y="2970213"/>
          <p14:tracePt t="14434" x="4087813" y="2874963"/>
          <p14:tracePt t="14436" x="4314825" y="2830513"/>
          <p14:tracePt t="14450" x="4672013" y="2822575"/>
          <p14:tracePt t="14468" x="4968875" y="2822575"/>
          <p14:tracePt t="14484" x="5178425" y="2865438"/>
          <p14:tracePt t="14487" x="5248275" y="2892425"/>
          <p14:tracePt t="14501" x="5318125" y="2909888"/>
          <p14:tracePt t="14503" x="5353050" y="2927350"/>
          <p14:tracePt t="14517" x="5387975" y="2952750"/>
          <p14:tracePt t="14534" x="5405438" y="2962275"/>
          <p14:tracePt t="14553" x="5414963" y="2962275"/>
          <p14:tracePt t="14567" x="5414963" y="2970213"/>
          <p14:tracePt t="14584" x="5422900" y="2970213"/>
          <p14:tracePt t="14603" x="5432425" y="2970213"/>
          <p14:tracePt t="14625" x="5440363" y="2970213"/>
          <p14:tracePt t="14655" x="5449888" y="2970213"/>
          <p14:tracePt t="14780" x="5449888" y="2979738"/>
          <p14:tracePt t="14788" x="5449888" y="2987675"/>
          <p14:tracePt t="14802" x="5449888" y="2997200"/>
          <p14:tracePt t="14804" x="5449888" y="3005138"/>
          <p14:tracePt t="14818" x="5432425" y="3022600"/>
          <p14:tracePt t="14820" x="5422900" y="3040063"/>
          <p14:tracePt t="14834" x="5397500" y="3074988"/>
          <p14:tracePt t="14851" x="5345113" y="3119438"/>
          <p14:tracePt t="14869" x="5275263" y="3197225"/>
          <p14:tracePt t="14871" x="5240338" y="3232150"/>
          <p14:tracePt t="14884" x="5222875" y="3267075"/>
          <p14:tracePt t="14887" x="5195888" y="3284538"/>
          <p14:tracePt t="14901" x="5160963" y="3311525"/>
          <p14:tracePt t="14918" x="5143500" y="3328988"/>
          <p14:tracePt t="14935" x="5135563" y="3346450"/>
          <p14:tracePt t="14938" x="5126038" y="3354388"/>
          <p14:tracePt t="14951" x="5118100" y="3354388"/>
          <p14:tracePt t="14968" x="5091113" y="3371850"/>
          <p14:tracePt t="14985" x="5083175" y="3381375"/>
          <p14:tracePt t="14987" x="5073650" y="3389313"/>
          <p14:tracePt t="15001" x="5065713" y="3398838"/>
          <p14:tracePt t="15003" x="5056188" y="3406775"/>
          <p14:tracePt t="15018" x="5038725" y="3416300"/>
          <p14:tracePt t="15035" x="5030788" y="3424238"/>
          <p14:tracePt t="15051" x="5013325" y="3433763"/>
          <p14:tracePt t="15068" x="4986338" y="3441700"/>
          <p14:tracePt t="15070" x="4968875" y="3451225"/>
          <p14:tracePt t="15084" x="4926013" y="3486150"/>
          <p14:tracePt t="15101" x="4864100" y="3511550"/>
          <p14:tracePt t="15118" x="4829175" y="3529013"/>
          <p14:tracePt t="15121" x="4811713" y="3529013"/>
          <p14:tracePt t="15134" x="4794250" y="3529013"/>
          <p14:tracePt t="15151" x="4776788" y="3538538"/>
          <p14:tracePt t="15169" x="4768850" y="3546475"/>
          <p14:tracePt t="15171" x="4759325" y="3546475"/>
          <p14:tracePt t="15187" x="4741863" y="3556000"/>
          <p14:tracePt t="15208" x="4733925" y="3556000"/>
          <p14:tracePt t="15223" x="4724400" y="3556000"/>
          <p14:tracePt t="15235" x="4724400" y="3563938"/>
          <p14:tracePt t="15251" x="4716463" y="3563938"/>
          <p14:tracePt t="15268" x="4706938" y="3563938"/>
          <p14:tracePt t="15285" x="4706938" y="3573463"/>
          <p14:tracePt t="15301" x="4699000" y="3573463"/>
          <p14:tracePt t="15347" x="4689475" y="3573463"/>
          <p14:tracePt t="15671" x="4689475" y="3563938"/>
          <p14:tracePt t="15679" x="4699000" y="3546475"/>
          <p14:tracePt t="15687" x="4706938" y="3538538"/>
          <p14:tracePt t="15701" x="4706938" y="3521075"/>
          <p14:tracePt t="15704" x="4716463" y="3494088"/>
          <p14:tracePt t="15718" x="4733925" y="3476625"/>
          <p14:tracePt t="15735" x="4733925" y="3468688"/>
          <p14:tracePt t="15752" x="4741863" y="3451225"/>
          <p14:tracePt t="15768" x="4751388" y="3451225"/>
          <p14:tracePt t="15770" x="4751388" y="3441700"/>
          <p14:tracePt t="15784" x="4751388" y="3433763"/>
          <p14:tracePt t="15801" x="4759325" y="3424238"/>
          <p14:tracePt t="15818" x="4768850" y="3416300"/>
          <p14:tracePt t="15821" x="4776788" y="3416300"/>
          <p14:tracePt t="15834" x="4776788" y="3406775"/>
          <p14:tracePt t="15851" x="4786313" y="3398838"/>
          <p14:tracePt t="15868" x="4794250" y="3389313"/>
          <p14:tracePt t="15885" x="4794250" y="3381375"/>
          <p14:tracePt t="15901" x="4803775" y="3363913"/>
          <p14:tracePt t="15918" x="4811713" y="3354388"/>
          <p14:tracePt t="15935" x="4821238" y="3346450"/>
          <p14:tracePt t="15951" x="4821238" y="3336925"/>
          <p14:tracePt t="15954" x="4829175" y="3328988"/>
          <p14:tracePt t="15968" x="4838700" y="3319463"/>
          <p14:tracePt t="15985" x="4838700" y="3302000"/>
          <p14:tracePt t="16001" x="4838700" y="3294063"/>
          <p14:tracePt t="16018" x="4846638" y="3284538"/>
          <p14:tracePt t="16021" x="4856163" y="3276600"/>
          <p14:tracePt t="16034" x="4864100" y="3267075"/>
          <p14:tracePt t="16051" x="4864100" y="3259138"/>
          <p14:tracePt t="16068" x="4873625" y="3241675"/>
          <p14:tracePt t="16071" x="4873625" y="3232150"/>
          <p14:tracePt t="16084" x="4881563" y="3232150"/>
          <p14:tracePt t="16087" x="4881563" y="3224213"/>
          <p14:tracePt t="16101" x="4881563" y="3214688"/>
          <p14:tracePt t="16119" x="4881563" y="3206750"/>
          <p14:tracePt t="16121" x="4891088" y="3197225"/>
          <p14:tracePt t="16135" x="4891088" y="3189288"/>
          <p14:tracePt t="16151" x="4899025" y="3171825"/>
          <p14:tracePt t="16168" x="4899025" y="3162300"/>
          <p14:tracePt t="16185" x="4908550" y="3154363"/>
          <p14:tracePt t="16201" x="4908550" y="3144838"/>
          <p14:tracePt t="16218" x="4916488" y="3136900"/>
          <p14:tracePt t="16235" x="4916488" y="3127375"/>
          <p14:tracePt t="16251" x="4926013" y="3127375"/>
          <p14:tracePt t="16275" x="4926013" y="3119438"/>
          <p14:tracePt t="16290" x="4926013" y="3109913"/>
          <p14:tracePt t="16305" x="4926013" y="3101975"/>
          <p14:tracePt t="16320" x="4933950" y="3101975"/>
          <p14:tracePt t="16335" x="4933950" y="3092450"/>
          <p14:tracePt t="16337" x="4943475" y="3084513"/>
          <p14:tracePt t="16351" x="4943475" y="3067050"/>
          <p14:tracePt t="16368" x="4951413" y="3049588"/>
          <p14:tracePt t="16371" x="4960938" y="3040063"/>
          <p14:tracePt t="16385" x="4968875" y="3032125"/>
          <p14:tracePt t="16401" x="4968875" y="3022600"/>
          <p14:tracePt t="16403" x="4978400" y="3014663"/>
          <p14:tracePt t="16418" x="4978400" y="3005138"/>
          <p14:tracePt t="16435" x="4986338" y="2997200"/>
          <p14:tracePt t="16453" x="4986338" y="2987675"/>
          <p14:tracePt t="16481" x="4986338" y="2979738"/>
          <p14:tracePt t="16550" x="4986338" y="29702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3295D-BE0E-B9FD-F9CD-B2B39027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8F744-AF30-A460-7C89-E065FA42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9BC28-0266-46EC-B639-CF19347D0D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71" t="12617" r="23710" b="11254"/>
          <a:stretch/>
        </p:blipFill>
        <p:spPr>
          <a:xfrm>
            <a:off x="23338" y="1494893"/>
            <a:ext cx="6072662" cy="5220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372729-C185-5297-91B2-00B83E7D618C}"/>
              </a:ext>
            </a:extLst>
          </p:cNvPr>
          <p:cNvSpPr txBox="1"/>
          <p:nvPr/>
        </p:nvSpPr>
        <p:spPr>
          <a:xfrm>
            <a:off x="600585" y="868660"/>
            <a:ext cx="5495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+mj-lt"/>
              </a:rPr>
              <a:t>TOP 10 COUNTRIES BY REVENUE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D47AB-11FB-1901-1384-EF71325EC04C}"/>
              </a:ext>
            </a:extLst>
          </p:cNvPr>
          <p:cNvSpPr txBox="1"/>
          <p:nvPr/>
        </p:nvSpPr>
        <p:spPr>
          <a:xfrm>
            <a:off x="6135330" y="2333685"/>
            <a:ext cx="62023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The chart highlights the highest revenue-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generating countries outside the UK, led by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the Netherlands and EIRE.</a:t>
            </a:r>
          </a:p>
          <a:p>
            <a:endParaRPr lang="pt-PT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Both revenue and quantity are shown, which can 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help understand if high revenue is driven by high 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prices or large volumes.</a:t>
            </a:r>
          </a:p>
          <a:p>
            <a:endParaRPr lang="pt-PT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Countries with both high revenue and quantity(like 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the Netherlands and Germany) may be strong 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canditates for expansion and targeted marketing </a:t>
            </a:r>
          </a:p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strategies.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C468E-49AF-0FBA-7D37-8DB023B768CD}"/>
              </a:ext>
            </a:extLst>
          </p:cNvPr>
          <p:cNvSpPr txBox="1"/>
          <p:nvPr/>
        </p:nvSpPr>
        <p:spPr>
          <a:xfrm>
            <a:off x="7285705" y="1741151"/>
            <a:ext cx="14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INSIGHTS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640B43-4216-B366-85FA-40F09B1A8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4709738"/>
      </p:ext>
    </p:extLst>
  </p:cSld>
  <p:clrMapOvr>
    <a:masterClrMapping/>
  </p:clrMapOvr>
  <p:transition spd="slow" advTm="4321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0" x="4978400" y="2987675"/>
          <p14:tracePt t="6721" x="4960938" y="3005138"/>
          <p14:tracePt t="6729" x="4943475" y="3022600"/>
          <p14:tracePt t="6736" x="4926013" y="3049588"/>
          <p14:tracePt t="6751" x="4856163" y="3119438"/>
          <p14:tracePt t="6768" x="4776788" y="3179763"/>
          <p14:tracePt t="6770" x="4751388" y="3206750"/>
          <p14:tracePt t="6784" x="4716463" y="3232150"/>
          <p14:tracePt t="6787" x="4681538" y="3267075"/>
          <p14:tracePt t="6801" x="4549775" y="3363913"/>
          <p14:tracePt t="6818" x="4402138" y="3468688"/>
          <p14:tracePt t="6835" x="4270375" y="3563938"/>
          <p14:tracePt t="6837" x="4217988" y="3616325"/>
          <p14:tracePt t="6851" x="4095750" y="3703638"/>
          <p14:tracePt t="6868" x="3983038" y="3783013"/>
          <p14:tracePt t="6885" x="3878263" y="3825875"/>
          <p14:tracePt t="6887" x="3843338" y="3860800"/>
          <p14:tracePt t="6901" x="3798888" y="3887788"/>
          <p14:tracePt t="6904" x="3763963" y="3913188"/>
          <p14:tracePt t="6918" x="3694113" y="3957638"/>
          <p14:tracePt t="6934" x="3633788" y="4010025"/>
          <p14:tracePt t="6951" x="3589338" y="4027488"/>
          <p14:tracePt t="6954" x="3571875" y="4044950"/>
          <p14:tracePt t="6968" x="3563938" y="4052888"/>
          <p14:tracePt t="6971" x="3554413" y="4062413"/>
          <p14:tracePt t="6984" x="3536950" y="4062413"/>
          <p14:tracePt t="7001" x="3529013" y="4070350"/>
          <p14:tracePt t="7018" x="3519488" y="4070350"/>
          <p14:tracePt t="7021" x="3511550" y="4070350"/>
          <p14:tracePt t="7034" x="3511550" y="4079875"/>
          <p14:tracePt t="7051" x="3511550" y="4087813"/>
          <p14:tracePt t="7068" x="3502025" y="4087813"/>
          <p14:tracePt t="7070" x="3494088" y="4087813"/>
          <p14:tracePt t="7086" x="3484563" y="4087813"/>
          <p14:tracePt t="7101" x="3476625" y="4097338"/>
          <p14:tracePt t="7118" x="3467100" y="4097338"/>
          <p14:tracePt t="7135" x="3441700" y="4105275"/>
          <p14:tracePt t="7151" x="3424238" y="4105275"/>
          <p14:tracePt t="7154" x="3414713" y="4105275"/>
          <p14:tracePt t="7173" x="3406775" y="4114800"/>
          <p14:tracePt t="7185" x="3389313" y="4114800"/>
          <p14:tracePt t="7203" x="3379788" y="4114800"/>
          <p14:tracePt t="7218" x="3371850" y="4114800"/>
          <p14:tracePt t="7234" x="3354388" y="4114800"/>
          <p14:tracePt t="7251" x="3344863" y="4114800"/>
          <p14:tracePt t="7268" x="3336925" y="4114800"/>
          <p14:tracePt t="7271" x="3327400" y="4114800"/>
          <p14:tracePt t="7286" x="3319463" y="4114800"/>
          <p14:tracePt t="7301" x="3309938" y="4114800"/>
          <p14:tracePt t="7318" x="3302000" y="4114800"/>
          <p14:tracePt t="7335" x="3284538" y="4114800"/>
          <p14:tracePt t="7353" x="3275013" y="4114800"/>
          <p14:tracePt t="7368" x="3267075" y="4114800"/>
          <p14:tracePt t="7385" x="3257550" y="4114800"/>
          <p14:tracePt t="7402" x="3249613" y="4114800"/>
          <p14:tracePt t="7404" x="3240088" y="4114800"/>
          <p14:tracePt t="7424" x="3232150" y="4114800"/>
          <p14:tracePt t="7439" x="3222625" y="4114800"/>
          <p14:tracePt t="7482" x="3214688" y="4114800"/>
          <p14:tracePt t="7519" x="3205163" y="4114800"/>
          <p14:tracePt t="10743" x="3205163" y="4124325"/>
          <p14:tracePt t="10750" x="3197225" y="4132263"/>
          <p14:tracePt t="10786" x="3197225" y="4141788"/>
          <p14:tracePt t="10818" x="3197225" y="4149725"/>
          <p14:tracePt t="10830" x="3187700" y="4159250"/>
          <p14:tracePt t="10838" x="3179763" y="4167188"/>
          <p14:tracePt t="10852" x="3170238" y="4176713"/>
          <p14:tracePt t="10854" x="3162300" y="4176713"/>
          <p14:tracePt t="10867" x="3152775" y="4184650"/>
          <p14:tracePt t="10884" x="3100388" y="4219575"/>
          <p14:tracePt t="10901" x="3065463" y="4229100"/>
          <p14:tracePt t="10918" x="3013075" y="4254500"/>
          <p14:tracePt t="10921" x="2995613" y="4254500"/>
          <p14:tracePt t="10934" x="2960688" y="4271963"/>
          <p14:tracePt t="10951" x="2933700" y="4281488"/>
          <p14:tracePt t="10968" x="2908300" y="4281488"/>
          <p14:tracePt t="10971" x="2898775" y="4281488"/>
          <p14:tracePt t="10985" x="2881313" y="4281488"/>
          <p14:tracePt t="10987" x="2873375" y="4281488"/>
          <p14:tracePt t="11001" x="2846388" y="4289425"/>
          <p14:tracePt t="11018" x="2820988" y="4298950"/>
          <p14:tracePt t="11035" x="2786063" y="4306888"/>
          <p14:tracePt t="11037" x="2768600" y="4316413"/>
          <p14:tracePt t="11051" x="2759075" y="4316413"/>
          <p14:tracePt t="11054" x="2741613" y="4324350"/>
          <p14:tracePt t="11067" x="2706688" y="4324350"/>
          <p14:tracePt t="11084" x="2689225" y="4333875"/>
          <p14:tracePt t="11102" x="2671763" y="4341813"/>
          <p14:tracePt t="11104" x="2654300" y="4341813"/>
          <p14:tracePt t="11118" x="2646363" y="4351338"/>
          <p14:tracePt t="11120" x="2636838" y="4351338"/>
          <p14:tracePt t="11134" x="2611438" y="4359275"/>
          <p14:tracePt t="11151" x="2576513" y="4368800"/>
          <p14:tracePt t="11154" x="2566988" y="4376738"/>
          <p14:tracePt t="11168" x="2549525" y="4386263"/>
          <p14:tracePt t="11171" x="2532063" y="4394200"/>
          <p14:tracePt t="11184" x="2506663" y="4411663"/>
          <p14:tracePt t="11201" x="2471738" y="4421188"/>
          <p14:tracePt t="11218" x="2444750" y="4446588"/>
          <p14:tracePt t="11235" x="2419350" y="4464050"/>
          <p14:tracePt t="11238" x="2392363" y="4464050"/>
          <p14:tracePt t="11251" x="2357438" y="4491038"/>
          <p14:tracePt t="11268" x="2322513" y="4508500"/>
          <p14:tracePt t="11285" x="2287588" y="4525963"/>
          <p14:tracePt t="11287" x="2279650" y="4525963"/>
          <p14:tracePt t="11301" x="2262188" y="4533900"/>
          <p14:tracePt t="11318" x="2227263" y="4568825"/>
          <p14:tracePt t="11334" x="2200275" y="4586288"/>
          <p14:tracePt t="11351" x="2174875" y="4603750"/>
          <p14:tracePt t="11354" x="2157413" y="4613275"/>
          <p14:tracePt t="11368" x="2147888" y="4621213"/>
          <p14:tracePt t="11370" x="2139950" y="4630738"/>
          <p14:tracePt t="11384" x="2112963" y="4648200"/>
          <p14:tracePt t="11402" x="2078038" y="4656138"/>
          <p14:tracePt t="11418" x="2060575" y="4673600"/>
          <p14:tracePt t="11421" x="2043113" y="4683125"/>
          <p14:tracePt t="11436" x="2035175" y="4683125"/>
          <p14:tracePt t="11451" x="2025650" y="4700588"/>
          <p14:tracePt t="11468" x="2008188" y="4708525"/>
          <p14:tracePt t="15658" x="2000250" y="4718050"/>
          <p14:tracePt t="15671" x="1982788" y="4725988"/>
          <p14:tracePt t="15678" x="1973263" y="4725988"/>
          <p14:tracePt t="15687" x="1965325" y="4735513"/>
          <p14:tracePt t="15702" x="1938338" y="4735513"/>
          <p14:tracePt t="15718" x="1903413" y="4743450"/>
          <p14:tracePt t="15736" x="1878013" y="4752975"/>
          <p14:tracePt t="15738" x="1851025" y="4752975"/>
          <p14:tracePt t="15752" x="1843088" y="4752975"/>
          <p14:tracePt t="15768" x="1781175" y="4770438"/>
          <p14:tracePt t="15785" x="1738313" y="4770438"/>
          <p14:tracePt t="15802" x="1685925" y="4770438"/>
          <p14:tracePt t="15804" x="1658938" y="4770438"/>
          <p14:tracePt t="15819" x="1641475" y="4770438"/>
          <p14:tracePt t="15821" x="1616075" y="4770438"/>
          <p14:tracePt t="15835" x="1581150" y="4770438"/>
          <p14:tracePt t="15852" x="1519238" y="4770438"/>
          <p14:tracePt t="15855" x="1493838" y="4770438"/>
          <p14:tracePt t="15869" x="1466850" y="4770438"/>
          <p14:tracePt t="15871" x="1441450" y="4770438"/>
          <p14:tracePt t="15885" x="1414463" y="4770438"/>
          <p14:tracePt t="15888" x="1389063" y="4770438"/>
          <p14:tracePt t="15902" x="1336675" y="4770438"/>
          <p14:tracePt t="15918" x="1284288" y="4760913"/>
          <p14:tracePt t="15936" x="1231900" y="4760913"/>
          <p14:tracePt t="15938" x="1204913" y="4760913"/>
          <p14:tracePt t="15952" x="1169988" y="4752975"/>
          <p14:tracePt t="15954" x="1152525" y="4752975"/>
          <p14:tracePt t="15968" x="1117600" y="4752975"/>
          <p14:tracePt t="15985" x="1100138" y="4752975"/>
          <p14:tracePt t="16002" x="1082675" y="4752975"/>
          <p14:tracePt t="16004" x="1074738" y="4752975"/>
          <p14:tracePt t="16018" x="1057275" y="4752975"/>
          <p14:tracePt t="16035" x="1039813" y="4752975"/>
          <p14:tracePt t="16052" x="1030288" y="4752975"/>
          <p14:tracePt t="16054" x="1022350" y="4752975"/>
          <p14:tracePt t="16069" x="1012825" y="4752975"/>
          <p14:tracePt t="16085" x="995363" y="4752975"/>
          <p14:tracePt t="18665" x="977900" y="4752975"/>
          <p14:tracePt t="18672" x="960438" y="4760913"/>
          <p14:tracePt t="18690" x="952500" y="4770438"/>
          <p14:tracePt t="18702" x="935038" y="4778375"/>
          <p14:tracePt t="18704" x="925513" y="4787900"/>
          <p14:tracePt t="18718" x="890588" y="4795838"/>
          <p14:tracePt t="18735" x="865188" y="4813300"/>
          <p14:tracePt t="18752" x="838200" y="4822825"/>
          <p14:tracePt t="18755" x="812800" y="4822825"/>
          <p14:tracePt t="18768" x="795338" y="4830763"/>
          <p14:tracePt t="18785" x="760413" y="4840288"/>
          <p14:tracePt t="18802" x="742950" y="4840288"/>
          <p14:tracePt t="18819" x="725488" y="4840288"/>
          <p14:tracePt t="18821" x="715963" y="4840288"/>
          <p14:tracePt t="18835" x="708025" y="4840288"/>
          <p14:tracePt t="18851" x="698500" y="4840288"/>
          <p14:tracePt t="18868" x="681038" y="4840288"/>
          <p14:tracePt t="18885" x="673100" y="4840288"/>
          <p14:tracePt t="18901" x="655638" y="4840288"/>
          <p14:tracePt t="18923" x="646113" y="4840288"/>
          <p14:tracePt t="18937" x="638175" y="4840288"/>
          <p14:tracePt t="18967" x="628650" y="4830763"/>
          <p14:tracePt t="18974" x="620713" y="4830763"/>
          <p14:tracePt t="18989" x="620713" y="4822825"/>
          <p14:tracePt t="19002" x="611188" y="4813300"/>
          <p14:tracePt t="19004" x="611188" y="4805363"/>
          <p14:tracePt t="19018" x="611188" y="4795838"/>
          <p14:tracePt t="19021" x="611188" y="4787900"/>
          <p14:tracePt t="19040" x="611188" y="4778375"/>
          <p14:tracePt t="19055" x="611188" y="4770438"/>
          <p14:tracePt t="19069" x="611188" y="4760913"/>
          <p14:tracePt t="19086" x="620713" y="4760913"/>
          <p14:tracePt t="19088" x="628650" y="4760913"/>
          <p14:tracePt t="19101" x="628650" y="4743450"/>
          <p14:tracePt t="19119" x="638175" y="4743450"/>
          <p14:tracePt t="19135" x="646113" y="4743450"/>
          <p14:tracePt t="19153" x="646113" y="4735513"/>
          <p14:tracePt t="19169" x="655638" y="4735513"/>
          <p14:tracePt t="19194" x="663575" y="4735513"/>
          <p14:tracePt t="19224" x="673100" y="4735513"/>
          <p14:tracePt t="19386" x="681038" y="4735513"/>
          <p14:tracePt t="19415" x="690563" y="4735513"/>
          <p14:tracePt t="19430" x="690563" y="4743450"/>
          <p14:tracePt t="19445" x="690563" y="4752975"/>
          <p14:tracePt t="19467" x="690563" y="4760913"/>
          <p14:tracePt t="19474" x="690563" y="4770438"/>
          <p14:tracePt t="19485" x="690563" y="4778375"/>
          <p14:tracePt t="19511" x="690563" y="4787900"/>
          <p14:tracePt t="19526" x="690563" y="4795838"/>
          <p14:tracePt t="19717" x="690563" y="4778375"/>
          <p14:tracePt t="19724" x="690563" y="4770438"/>
          <p14:tracePt t="19735" x="690563" y="4752975"/>
          <p14:tracePt t="19752" x="708025" y="4708525"/>
          <p14:tracePt t="19769" x="725488" y="4586288"/>
          <p14:tracePt t="19771" x="742950" y="4543425"/>
          <p14:tracePt t="19785" x="760413" y="4464050"/>
          <p14:tracePt t="19802" x="812800" y="4219575"/>
          <p14:tracePt t="19819" x="847725" y="4070350"/>
          <p14:tracePt t="19821" x="873125" y="3965575"/>
          <p14:tracePt t="19835" x="908050" y="3843338"/>
          <p14:tracePt t="19838" x="942975" y="3713163"/>
          <p14:tracePt t="19851" x="977900" y="3563938"/>
          <p14:tracePt t="19868" x="995363" y="3503613"/>
          <p14:tracePt t="19885" x="1004888" y="3459163"/>
          <p14:tracePt t="19901" x="1012825" y="3424238"/>
          <p14:tracePt t="19904" x="1022350" y="3416300"/>
          <p14:tracePt t="19918" x="1022350" y="3389313"/>
          <p14:tracePt t="19935" x="1022350" y="3363913"/>
          <p14:tracePt t="19952" x="1030288" y="3328988"/>
          <p14:tracePt t="19954" x="1039813" y="3328988"/>
          <p14:tracePt t="19968" x="1039813" y="3319463"/>
          <p14:tracePt t="19970" x="1039813" y="3311525"/>
          <p14:tracePt t="19990" x="1039813" y="3302000"/>
          <p14:tracePt t="20002" x="1039813" y="3294063"/>
          <p14:tracePt t="20018" x="1047750" y="3284538"/>
          <p14:tracePt t="20021" x="1047750" y="3276600"/>
          <p14:tracePt t="20034" x="1047750" y="3267075"/>
          <p14:tracePt t="20037" x="1047750" y="3259138"/>
          <p14:tracePt t="20051" x="1057275" y="3232150"/>
          <p14:tracePt t="20069" x="1057275" y="3197225"/>
          <p14:tracePt t="20072" x="1057275" y="3189288"/>
          <p14:tracePt t="20086" x="1057275" y="3171825"/>
          <p14:tracePt t="20088" x="1057275" y="3154363"/>
          <p14:tracePt t="20102" x="1057275" y="3119438"/>
          <p14:tracePt t="20118" x="1057275" y="3092450"/>
          <p14:tracePt t="20135" x="1057275" y="3074988"/>
          <p14:tracePt t="20152" x="1057275" y="3049588"/>
          <p14:tracePt t="20168" x="1047750" y="3032125"/>
          <p14:tracePt t="20185" x="1047750" y="3022600"/>
          <p14:tracePt t="20726" x="1057275" y="3022600"/>
          <p14:tracePt t="20741" x="1065213" y="3022600"/>
          <p14:tracePt t="20748" x="1082675" y="3022600"/>
          <p14:tracePt t="20762" x="1092200" y="3022600"/>
          <p14:tracePt t="20770" x="1100138" y="3022600"/>
          <p14:tracePt t="20785" x="1109663" y="3022600"/>
          <p14:tracePt t="20788" x="1117600" y="3022600"/>
          <p14:tracePt t="20801" x="1135063" y="3022600"/>
          <p14:tracePt t="20819" x="1162050" y="3022600"/>
          <p14:tracePt t="20835" x="1179513" y="3022600"/>
          <p14:tracePt t="20838" x="1187450" y="3022600"/>
          <p14:tracePt t="20852" x="1196975" y="3022600"/>
          <p14:tracePt t="20854" x="1214438" y="3022600"/>
          <p14:tracePt t="20868" x="1231900" y="3022600"/>
          <p14:tracePt t="20885" x="1249363" y="3022600"/>
          <p14:tracePt t="20888" x="1257300" y="3022600"/>
          <p14:tracePt t="20903" x="1266825" y="3022600"/>
          <p14:tracePt t="20918" x="1284288" y="3022600"/>
          <p14:tracePt t="20940" x="1292225" y="3022600"/>
          <p14:tracePt t="20952" x="1301750" y="3022600"/>
          <p14:tracePt t="20968" x="1309688" y="3022600"/>
          <p14:tracePt t="20985" x="1327150" y="3022600"/>
          <p14:tracePt t="21002" x="1336675" y="3022600"/>
          <p14:tracePt t="21019" x="1344613" y="3022600"/>
          <p14:tracePt t="21021" x="1354138" y="3022600"/>
          <p14:tracePt t="21037" x="1362075" y="3022600"/>
          <p14:tracePt t="21051" x="1371600" y="3022600"/>
          <p14:tracePt t="21072" x="1379538" y="3022600"/>
          <p14:tracePt t="21087" x="1389063" y="3022600"/>
          <p14:tracePt t="21103" x="1397000" y="3022600"/>
          <p14:tracePt t="21159" x="1406525" y="3022600"/>
          <p14:tracePt t="21211" x="1414463" y="3022600"/>
          <p14:tracePt t="22896" x="1414463" y="3040063"/>
          <p14:tracePt t="22904" x="1414463" y="3049588"/>
          <p14:tracePt t="22919" x="1414463" y="3057525"/>
          <p14:tracePt t="22921" x="1414463" y="3074988"/>
          <p14:tracePt t="22935" x="1414463" y="3092450"/>
          <p14:tracePt t="22953" x="1423988" y="3136900"/>
          <p14:tracePt t="22955" x="1423988" y="3162300"/>
          <p14:tracePt t="22967" x="1423988" y="3206750"/>
          <p14:tracePt t="22984" x="1423988" y="3319463"/>
          <p14:tracePt t="23001" x="1423988" y="3389313"/>
          <p14:tracePt t="23017" x="1423988" y="3538538"/>
          <p14:tracePt t="23034" x="1423988" y="3660775"/>
          <p14:tracePt t="23051" x="1423988" y="3825875"/>
          <p14:tracePt t="23067" x="1389063" y="4000500"/>
          <p14:tracePt t="23084" x="1354138" y="4114800"/>
          <p14:tracePt t="23101" x="1309688" y="4246563"/>
          <p14:tracePt t="23103" x="1274763" y="4306888"/>
          <p14:tracePt t="23117" x="1239838" y="4403725"/>
          <p14:tracePt t="23133" x="1179513" y="4464050"/>
          <p14:tracePt t="23150" x="1144588" y="4508500"/>
          <p14:tracePt t="23168" x="1082675" y="4543425"/>
          <p14:tracePt t="23170" x="1047750" y="4560888"/>
          <p14:tracePt t="23184" x="995363" y="4578350"/>
          <p14:tracePt t="23201" x="960438" y="4586288"/>
          <p14:tracePt t="23219" x="942975" y="4586288"/>
          <p14:tracePt t="23221" x="925513" y="4586288"/>
          <p14:tracePt t="23234" x="917575" y="4586288"/>
          <p14:tracePt t="23251" x="900113" y="4586288"/>
          <p14:tracePt t="23268" x="882650" y="4586288"/>
          <p14:tracePt t="23285" x="865188" y="4568825"/>
          <p14:tracePt t="23287" x="847725" y="4560888"/>
          <p14:tracePt t="23301" x="820738" y="4543425"/>
          <p14:tracePt t="23318" x="795338" y="4516438"/>
          <p14:tracePt t="23335" x="785813" y="4508500"/>
          <p14:tracePt t="23352" x="768350" y="4498975"/>
          <p14:tracePt t="23354" x="760413" y="4491038"/>
          <p14:tracePt t="23368" x="760413" y="4473575"/>
          <p14:tracePt t="23385" x="742950" y="4464050"/>
          <p14:tracePt t="23401" x="742950" y="4438650"/>
          <p14:tracePt t="23418" x="733425" y="4411663"/>
          <p14:tracePt t="23421" x="733425" y="4394200"/>
          <p14:tracePt t="23434" x="733425" y="4368800"/>
          <p14:tracePt t="23451" x="733425" y="4351338"/>
          <p14:tracePt t="23469" x="742950" y="4333875"/>
          <p14:tracePt t="23471" x="750888" y="4324350"/>
          <p14:tracePt t="23486" x="760413" y="4324350"/>
          <p14:tracePt t="23501" x="785813" y="4306888"/>
          <p14:tracePt t="23518" x="803275" y="4306888"/>
          <p14:tracePt t="23535" x="820738" y="4306888"/>
          <p14:tracePt t="23538" x="830263" y="4306888"/>
          <p14:tracePt t="23558" x="838200" y="4306888"/>
          <p14:tracePt t="23573" x="847725" y="4306888"/>
          <p14:tracePt t="23585" x="855663" y="4306888"/>
          <p14:tracePt t="23587" x="855663" y="4316413"/>
          <p14:tracePt t="23602" x="855663" y="4333875"/>
          <p14:tracePt t="23618" x="855663" y="4351338"/>
          <p14:tracePt t="23634" x="855663" y="4359275"/>
          <p14:tracePt t="23651" x="855663" y="4376738"/>
          <p14:tracePt t="23670" x="855663" y="4386263"/>
          <p14:tracePt t="23685" x="855663" y="4394200"/>
          <p14:tracePt t="23704" x="855663" y="4403725"/>
          <p14:tracePt t="23718" x="855663" y="4411663"/>
          <p14:tracePt t="23735" x="855663" y="4421188"/>
          <p14:tracePt t="23764" x="855663" y="4429125"/>
          <p14:tracePt t="23793" x="855663" y="4438650"/>
          <p14:tracePt t="23808" x="865188" y="4438650"/>
          <p14:tracePt t="23823" x="873125" y="4438650"/>
          <p14:tracePt t="23845" x="882650" y="4438650"/>
          <p14:tracePt t="23853" x="890588" y="4438650"/>
          <p14:tracePt t="23860" x="900113" y="4446588"/>
          <p14:tracePt t="23875" x="917575" y="4456113"/>
          <p14:tracePt t="23889" x="935038" y="4456113"/>
          <p14:tracePt t="23901" x="942975" y="4456113"/>
          <p14:tracePt t="23918" x="952500" y="4464050"/>
          <p14:tracePt t="23920" x="960438" y="4464050"/>
          <p14:tracePt t="23934" x="969963" y="4464050"/>
          <p14:tracePt t="23951" x="977900" y="4464050"/>
          <p14:tracePt t="23978" x="987425" y="4464050"/>
          <p14:tracePt t="24243" x="995363" y="4464050"/>
          <p14:tracePt t="24384" x="995363" y="4473575"/>
          <p14:tracePt t="24405" x="995363" y="4481513"/>
          <p14:tracePt t="24420" x="995363" y="4491038"/>
          <p14:tracePt t="24437" x="987425" y="4491038"/>
          <p14:tracePt t="24442" x="977900" y="4491038"/>
          <p14:tracePt t="24457" x="969963" y="4491038"/>
          <p14:tracePt t="24469" x="960438" y="4491038"/>
          <p14:tracePt t="24471" x="952500" y="4491038"/>
          <p14:tracePt t="24493" x="942975" y="4491038"/>
          <p14:tracePt t="24523" x="935038" y="4491038"/>
          <p14:tracePt t="24648" x="942975" y="4491038"/>
          <p14:tracePt t="24662" x="952500" y="4491038"/>
          <p14:tracePt t="24671" x="960438" y="4491038"/>
          <p14:tracePt t="24685" x="969963" y="4491038"/>
          <p14:tracePt t="24714" x="977900" y="4491038"/>
          <p14:tracePt t="24913" x="969963" y="4491038"/>
          <p14:tracePt t="24922" x="952500" y="4491038"/>
          <p14:tracePt t="24938" x="935038" y="4491038"/>
          <p14:tracePt t="24952" x="925513" y="4491038"/>
          <p14:tracePt t="24969" x="917575" y="4491038"/>
          <p14:tracePt t="24985" x="908050" y="4491038"/>
          <p14:tracePt t="25023" x="900113" y="4491038"/>
          <p14:tracePt t="25112" x="900113" y="4481513"/>
          <p14:tracePt t="25149" x="900113" y="4473575"/>
          <p14:tracePt t="25156" x="908050" y="4473575"/>
          <p14:tracePt t="25170" x="917575" y="4473575"/>
          <p14:tracePt t="25790" x="908050" y="4473575"/>
          <p14:tracePt t="25798" x="900113" y="4473575"/>
          <p14:tracePt t="25805" x="882650" y="4473575"/>
          <p14:tracePt t="25819" x="865188" y="4473575"/>
          <p14:tracePt t="25822" x="847725" y="4473575"/>
          <p14:tracePt t="25835" x="830263" y="4473575"/>
          <p14:tracePt t="25838" x="820738" y="4473575"/>
          <p14:tracePt t="25852" x="803275" y="4473575"/>
          <p14:tracePt t="25869" x="795338" y="4473575"/>
          <p14:tracePt t="25903" x="785813" y="4473575"/>
          <p14:tracePt t="25982" x="795338" y="4473575"/>
          <p14:tracePt t="25989" x="803275" y="4473575"/>
          <p14:tracePt t="26002" x="830263" y="4473575"/>
          <p14:tracePt t="26019" x="890588" y="4473575"/>
          <p14:tracePt t="26021" x="925513" y="4473575"/>
          <p14:tracePt t="26035" x="969963" y="4473575"/>
          <p14:tracePt t="26052" x="995363" y="4473575"/>
          <p14:tracePt t="26069" x="1004888" y="4473575"/>
          <p14:tracePt t="26072" x="1012825" y="4473575"/>
          <p14:tracePt t="26087" x="1022350" y="4473575"/>
          <p14:tracePt t="26852" x="1030288" y="4473575"/>
          <p14:tracePt t="26881" x="1039813" y="4473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4E4AA-4DE4-813F-9119-FC196085C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CC2D9-EDB0-D5F1-86A3-4563D59D2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D22D51-E1A1-958E-0A5C-73F4B35E98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48" t="15154" r="9999" b="5991"/>
          <a:stretch/>
        </p:blipFill>
        <p:spPr>
          <a:xfrm>
            <a:off x="98323" y="1445114"/>
            <a:ext cx="7046272" cy="5152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D1C73-F5E8-B756-D7C3-3829BFC7C975}"/>
              </a:ext>
            </a:extLst>
          </p:cNvPr>
          <p:cNvSpPr txBox="1"/>
          <p:nvPr/>
        </p:nvSpPr>
        <p:spPr>
          <a:xfrm>
            <a:off x="650839" y="867145"/>
            <a:ext cx="563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>
                <a:solidFill>
                  <a:schemeClr val="bg1"/>
                </a:solidFill>
                <a:latin typeface="+mj-lt"/>
              </a:rPr>
              <a:t>TOP 10 CUSTOMERS BY REVENUE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C70DD-3308-9A89-2B03-6B677A8CFF99}"/>
              </a:ext>
            </a:extLst>
          </p:cNvPr>
          <p:cNvSpPr txBox="1"/>
          <p:nvPr/>
        </p:nvSpPr>
        <p:spPr>
          <a:xfrm>
            <a:off x="7287272" y="2326793"/>
            <a:ext cx="408624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The bar chart ranks customers by </a:t>
            </a:r>
          </a:p>
          <a:p>
            <a:r>
              <a:rPr lang="pt-PT" dirty="0"/>
              <a:t>revenue contribution, which will</a:t>
            </a:r>
          </a:p>
          <a:p>
            <a:r>
              <a:rPr lang="pt-PT" dirty="0"/>
              <a:t>help in targeting high-value </a:t>
            </a:r>
          </a:p>
          <a:p>
            <a:r>
              <a:rPr lang="pt-PT" dirty="0"/>
              <a:t>customers for retention. 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The top 10 customers drive a </a:t>
            </a:r>
          </a:p>
          <a:p>
            <a:r>
              <a:rPr lang="pt-PT" dirty="0"/>
              <a:t>significant share of revenue, with the </a:t>
            </a:r>
          </a:p>
          <a:p>
            <a:r>
              <a:rPr lang="pt-PT" dirty="0"/>
              <a:t>highest reaching $280K+.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Maintaining relationships with these</a:t>
            </a:r>
          </a:p>
          <a:p>
            <a:r>
              <a:rPr lang="pt-PT" dirty="0"/>
              <a:t>top customers could be crucial for</a:t>
            </a:r>
          </a:p>
          <a:p>
            <a:r>
              <a:rPr lang="pt-PT" dirty="0"/>
              <a:t>sustained revenue, as they contribute</a:t>
            </a:r>
          </a:p>
          <a:p>
            <a:r>
              <a:rPr lang="pt-PT" dirty="0"/>
              <a:t>significantly to sales.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BA45F-B094-7331-1BEC-7AA8F2A606AA}"/>
              </a:ext>
            </a:extLst>
          </p:cNvPr>
          <p:cNvSpPr txBox="1"/>
          <p:nvPr/>
        </p:nvSpPr>
        <p:spPr>
          <a:xfrm>
            <a:off x="7875639" y="1686231"/>
            <a:ext cx="14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INSIGHTS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EB97BF-41AE-9B65-E0F7-23F8D5287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2634539"/>
      </p:ext>
    </p:extLst>
  </p:cSld>
  <p:clrMapOvr>
    <a:masterClrMapping/>
  </p:clrMapOvr>
  <p:transition spd="slow" advTm="368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70" x="1047750" y="4473575"/>
          <p14:tracePt t="22277" x="1082675" y="4456113"/>
          <p14:tracePt t="22287" x="1127125" y="4429125"/>
          <p14:tracePt t="22302" x="1196975" y="4394200"/>
          <p14:tracePt t="22319" x="1284288" y="4341813"/>
          <p14:tracePt t="22335" x="1389063" y="4271963"/>
          <p14:tracePt t="22337" x="1466850" y="4211638"/>
          <p14:tracePt t="22352" x="1546225" y="4159250"/>
          <p14:tracePt t="22355" x="1606550" y="4124325"/>
          <p14:tracePt t="22368" x="1781175" y="4017963"/>
          <p14:tracePt t="22385" x="1955800" y="3905250"/>
          <p14:tracePt t="22402" x="2174875" y="3748088"/>
          <p14:tracePt t="22405" x="2332038" y="3633788"/>
          <p14:tracePt t="22418" x="2506663" y="3511550"/>
          <p14:tracePt t="22421" x="2759075" y="3398838"/>
          <p14:tracePt t="22435" x="3127375" y="3224213"/>
          <p14:tracePt t="22452" x="3511550" y="3049588"/>
          <p14:tracePt t="22455" x="3763963" y="2952750"/>
          <p14:tracePt t="22469" x="3973513" y="2874963"/>
          <p14:tracePt t="22471" x="4113213" y="2813050"/>
          <p14:tracePt t="22485" x="4445000" y="2708275"/>
          <p14:tracePt t="22502" x="4776788" y="2611438"/>
          <p14:tracePt t="22519" x="5013325" y="2568575"/>
          <p14:tracePt t="22524" x="5126038" y="2541588"/>
          <p14:tracePt t="22535" x="5205413" y="2516188"/>
          <p14:tracePt t="22538" x="5310188" y="2506663"/>
          <p14:tracePt t="22552" x="5467350" y="2498725"/>
          <p14:tracePt t="22568" x="5545138" y="2498725"/>
          <p14:tracePt t="22585" x="5614988" y="2498725"/>
          <p14:tracePt t="22602" x="5676900" y="2498725"/>
          <p14:tracePt t="22604" x="5711825" y="2498725"/>
          <p14:tracePt t="22618" x="5754688" y="2498725"/>
          <p14:tracePt t="22635" x="5851525" y="2498725"/>
          <p14:tracePt t="22652" x="6026150" y="2489200"/>
          <p14:tracePt t="22655" x="6140450" y="2463800"/>
          <p14:tracePt t="22668" x="6270625" y="2446338"/>
          <p14:tracePt t="22671" x="6375400" y="2428875"/>
          <p14:tracePt t="22685" x="6542088" y="2393950"/>
          <p14:tracePt t="22702" x="6681788" y="2376488"/>
          <p14:tracePt t="22719" x="6734175" y="2359025"/>
          <p14:tracePt t="22721" x="6759575" y="2359025"/>
          <p14:tracePt t="22735" x="6777038" y="2359025"/>
          <p14:tracePt t="23080" x="6777038" y="2366963"/>
          <p14:tracePt t="23087" x="6777038" y="2376488"/>
          <p14:tracePt t="23103" x="6777038" y="2384425"/>
          <p14:tracePt t="23105" x="6777038" y="2401888"/>
          <p14:tracePt t="23118" x="6769100" y="2428875"/>
          <p14:tracePt t="23135" x="6751638" y="2446338"/>
          <p14:tracePt t="23153" x="6742113" y="2481263"/>
          <p14:tracePt t="23155" x="6734175" y="2489200"/>
          <p14:tracePt t="23169" x="6724650" y="2498725"/>
          <p14:tracePt t="23171" x="6724650" y="2506663"/>
          <p14:tracePt t="23185" x="6707188" y="2524125"/>
          <p14:tracePt t="23202" x="6699250" y="2541588"/>
          <p14:tracePt t="23219" x="6681788" y="2568575"/>
          <p14:tracePt t="23221" x="6672263" y="2576513"/>
          <p14:tracePt t="23235" x="6664325" y="2586038"/>
          <p14:tracePt t="23252" x="6654800" y="2620963"/>
          <p14:tracePt t="23269" x="6646863" y="2628900"/>
          <p14:tracePt t="23286" x="6637338" y="2646363"/>
          <p14:tracePt t="23288" x="6637338" y="2655888"/>
          <p14:tracePt t="23302" x="6629400" y="2655888"/>
          <p14:tracePt t="23304" x="6619875" y="2663825"/>
          <p14:tracePt t="23318" x="6619875" y="2673350"/>
          <p14:tracePt t="23335" x="6611938" y="2690813"/>
          <p14:tracePt t="23353" x="6602413" y="2690813"/>
          <p14:tracePt t="23355" x="6602413" y="2698750"/>
          <p14:tracePt t="23369" x="6602413" y="2708275"/>
          <p14:tracePt t="23385" x="6602413" y="2716213"/>
          <p14:tracePt t="23402" x="6594475" y="2716213"/>
          <p14:tracePt t="23419" x="6584950" y="2716213"/>
          <p14:tracePt t="23421" x="6584950" y="2725738"/>
          <p14:tracePt t="23435" x="6577013" y="2725738"/>
          <p14:tracePt t="23452" x="6567488" y="2733675"/>
          <p14:tracePt t="23469" x="6559550" y="2733675"/>
          <p14:tracePt t="23472" x="6550025" y="2733675"/>
          <p14:tracePt t="23485" x="6542088" y="2733675"/>
          <p14:tracePt t="23487" x="6532563" y="2733675"/>
          <p14:tracePt t="23502" x="6515100" y="2743200"/>
          <p14:tracePt t="23519" x="6507163" y="2752725"/>
          <p14:tracePt t="23535" x="6489700" y="2752725"/>
          <p14:tracePt t="23552" x="6480175" y="2752725"/>
          <p14:tracePt t="24296" x="6489700" y="2752725"/>
          <p14:tracePt t="24305" x="6497638" y="2752725"/>
          <p14:tracePt t="24331" x="6507163" y="2752725"/>
          <p14:tracePt t="24339" x="6507163" y="2743200"/>
          <p14:tracePt t="24352" x="6515100" y="2743200"/>
          <p14:tracePt t="24376" x="6524625" y="2743200"/>
          <p14:tracePt t="24390" x="6532563" y="2733675"/>
          <p14:tracePt t="24420" x="6542088" y="2733675"/>
          <p14:tracePt t="24478" x="6550025" y="2733675"/>
          <p14:tracePt t="24516" x="6559550" y="2733675"/>
          <p14:tracePt t="24574" x="6567488" y="2733675"/>
          <p14:tracePt t="24604" x="6577013" y="2733675"/>
          <p14:tracePt t="24633" x="6584950" y="2733675"/>
          <p14:tracePt t="24824" x="6594475" y="2733675"/>
          <p14:tracePt t="24839" x="6594475" y="2725738"/>
          <p14:tracePt t="24854" x="6602413" y="2725738"/>
          <p14:tracePt t="24884" x="6611938" y="2725738"/>
          <p14:tracePt t="24898" x="6619875" y="2725738"/>
          <p14:tracePt t="24913" x="6629400" y="2725738"/>
          <p14:tracePt t="24936" x="6629400" y="2716213"/>
          <p14:tracePt t="24942" x="6637338" y="2716213"/>
          <p14:tracePt t="24958" x="6646863" y="2716213"/>
          <p14:tracePt t="24987" x="6646863" y="2708275"/>
          <p14:tracePt t="24994" x="6654800" y="2708275"/>
          <p14:tracePt t="25016" x="6664325" y="2708275"/>
          <p14:tracePt t="25045" x="6672263" y="2708275"/>
          <p14:tracePt t="25097" x="6681788" y="2708275"/>
          <p14:tracePt t="25112" x="6689725" y="2708275"/>
          <p14:tracePt t="25126" x="6689725" y="2698750"/>
          <p14:tracePt t="25141" x="6699250" y="2698750"/>
          <p14:tracePt t="25152" x="6707188" y="2698750"/>
          <p14:tracePt t="25169" x="6716713" y="2698750"/>
          <p14:tracePt t="25185" x="6716713" y="2690813"/>
          <p14:tracePt t="25202" x="6724650" y="2690813"/>
          <p14:tracePt t="25219" x="6734175" y="2690813"/>
          <p14:tracePt t="25253" x="6742113" y="2690813"/>
          <p14:tracePt t="25288" x="6751638" y="26908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B7D4-D74C-7722-EAD6-8463D876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46017-F621-84A8-E69C-C4B3C292F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A4614-D9CA-D601-2D33-76D64BF55FE0}"/>
              </a:ext>
            </a:extLst>
          </p:cNvPr>
          <p:cNvSpPr txBox="1"/>
          <p:nvPr/>
        </p:nvSpPr>
        <p:spPr>
          <a:xfrm>
            <a:off x="639097" y="741631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PRODUCT DEMAND BY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9BA1C-20A1-BACC-18B4-9502977918EA}"/>
              </a:ext>
            </a:extLst>
          </p:cNvPr>
          <p:cNvSpPr txBox="1"/>
          <p:nvPr/>
        </p:nvSpPr>
        <p:spPr>
          <a:xfrm>
            <a:off x="7620001" y="166113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86801-3761-0C25-D7F1-8085FC848D40}"/>
              </a:ext>
            </a:extLst>
          </p:cNvPr>
          <p:cNvSpPr txBox="1"/>
          <p:nvPr/>
        </p:nvSpPr>
        <p:spPr>
          <a:xfrm>
            <a:off x="7384141" y="2174311"/>
            <a:ext cx="49135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This bar chart displays demand </a:t>
            </a:r>
          </a:p>
          <a:p>
            <a:r>
              <a:rPr lang="pt-PT" dirty="0"/>
              <a:t>across various countries excluding the UK.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The Netherlands shows the highest-</a:t>
            </a:r>
          </a:p>
          <a:p>
            <a:r>
              <a:rPr lang="pt-PT" dirty="0"/>
              <a:t>demand among countries, making it a </a:t>
            </a:r>
          </a:p>
          <a:p>
            <a:r>
              <a:rPr lang="pt-PT" dirty="0"/>
              <a:t>strategic focal point for expansion </a:t>
            </a:r>
          </a:p>
          <a:p>
            <a:r>
              <a:rPr lang="pt-PT" dirty="0"/>
              <a:t>and product offerings.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EIRE, Germany and France also </a:t>
            </a:r>
          </a:p>
          <a:p>
            <a:r>
              <a:rPr lang="pt-PT" dirty="0"/>
              <a:t>demonstrate strong demand, indicating </a:t>
            </a:r>
          </a:p>
          <a:p>
            <a:r>
              <a:rPr lang="pt-PT" dirty="0"/>
              <a:t>potential for impactful marketing and </a:t>
            </a:r>
          </a:p>
          <a:p>
            <a:r>
              <a:rPr lang="pt-PT" dirty="0"/>
              <a:t>sales effort in these areas.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Moderate-demand countries like </a:t>
            </a:r>
          </a:p>
          <a:p>
            <a:r>
              <a:rPr lang="pt-PT" dirty="0"/>
              <a:t>Switzerland, Spain and Japan may benefit</a:t>
            </a:r>
          </a:p>
          <a:p>
            <a:r>
              <a:rPr lang="pt-PT" dirty="0"/>
              <a:t>from targeted growth strategies.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D8457-A02B-614A-CC40-021EBCD198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22" t="14072" r="10550" b="6881"/>
          <a:stretch/>
        </p:blipFill>
        <p:spPr>
          <a:xfrm>
            <a:off x="255640" y="1435511"/>
            <a:ext cx="6951521" cy="542248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F064C3-6DC8-C133-0ECF-652C79346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8953663"/>
      </p:ext>
    </p:extLst>
  </p:cSld>
  <p:clrMapOvr>
    <a:masterClrMapping/>
  </p:clrMapOvr>
  <p:transition spd="slow" advTm="3688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72" x="6759575" y="2698750"/>
          <p14:tracePt t="5279" x="6769100" y="2708275"/>
          <p14:tracePt t="5288" x="6777038" y="2716213"/>
          <p14:tracePt t="5301" x="6777038" y="2725738"/>
          <p14:tracePt t="5318" x="6786563" y="2743200"/>
          <p14:tracePt t="5335" x="6804025" y="2752725"/>
          <p14:tracePt t="5352" x="6804025" y="2760663"/>
          <p14:tracePt t="5354" x="6804025" y="2770188"/>
          <p14:tracePt t="5367" x="6811963" y="2770188"/>
          <p14:tracePt t="5370" x="6811963" y="2778125"/>
          <p14:tracePt t="5385" x="6829425" y="2805113"/>
          <p14:tracePt t="5402" x="6829425" y="2822575"/>
          <p14:tracePt t="5419" x="6838950" y="2847975"/>
          <p14:tracePt t="5434" x="6838950" y="2874963"/>
          <p14:tracePt t="5451" x="6846888" y="2882900"/>
          <p14:tracePt t="5468" x="6856413" y="2909888"/>
          <p14:tracePt t="5471" x="6856413" y="2917825"/>
          <p14:tracePt t="5485" x="6856413" y="2935288"/>
          <p14:tracePt t="5488" x="6856413" y="2952750"/>
          <p14:tracePt t="5501" x="6856413" y="3005138"/>
          <p14:tracePt t="5518" x="6856413" y="3040063"/>
          <p14:tracePt t="5535" x="6856413" y="3074988"/>
          <p14:tracePt t="5537" x="6856413" y="3092450"/>
          <p14:tracePt t="5552" x="6846888" y="3101975"/>
          <p14:tracePt t="5554" x="6838950" y="3119438"/>
          <p14:tracePt t="5568" x="6829425" y="3162300"/>
          <p14:tracePt t="5585" x="6821488" y="3197225"/>
          <p14:tracePt t="5602" x="6804025" y="3232150"/>
          <p14:tracePt t="5604" x="6786563" y="3249613"/>
          <p14:tracePt t="5618" x="6777038" y="3267075"/>
          <p14:tracePt t="5621" x="6759575" y="3276600"/>
          <p14:tracePt t="5635" x="6724650" y="3302000"/>
          <p14:tracePt t="5652" x="6681788" y="3311525"/>
          <p14:tracePt t="5668" x="6646863" y="3336925"/>
          <p14:tracePt t="5671" x="6619875" y="3346450"/>
          <p14:tracePt t="5684" x="6594475" y="3354388"/>
          <p14:tracePt t="5687" x="6584950" y="3363913"/>
          <p14:tracePt t="5701" x="6524625" y="3371850"/>
          <p14:tracePt t="5719" x="6480175" y="3381375"/>
          <p14:tracePt t="5721" x="6454775" y="3381375"/>
          <p14:tracePt t="5735" x="6437313" y="3381375"/>
          <p14:tracePt t="5751" x="6402388" y="3389313"/>
          <p14:tracePt t="5768" x="6384925" y="3398838"/>
          <p14:tracePt t="5785" x="6367463" y="3398838"/>
          <p14:tracePt t="5788" x="6350000" y="3406775"/>
          <p14:tracePt t="5803" x="6340475" y="3406775"/>
          <p14:tracePt t="5818" x="6323013" y="3416300"/>
          <p14:tracePt t="5835" x="6315075" y="3424238"/>
          <p14:tracePt t="5851" x="6297613" y="3433763"/>
          <p14:tracePt t="5854" x="6288088" y="3433763"/>
          <p14:tracePt t="5868" x="6280150" y="3433763"/>
          <p14:tracePt t="5871" x="6280150" y="3441700"/>
          <p14:tracePt t="5885" x="6253163" y="3459163"/>
          <p14:tracePt t="5902" x="6235700" y="3468688"/>
          <p14:tracePt t="5904" x="6227763" y="3476625"/>
          <p14:tracePt t="5918" x="6218238" y="3486150"/>
          <p14:tracePt t="5921" x="6200775" y="3486150"/>
          <p14:tracePt t="5935" x="6183313" y="3503613"/>
          <p14:tracePt t="5937" x="6183313" y="3511550"/>
          <p14:tracePt t="5952" x="6148388" y="3529013"/>
          <p14:tracePt t="5968" x="6113463" y="3546475"/>
          <p14:tracePt t="5985" x="6086475" y="3573463"/>
          <p14:tracePt t="5988" x="6078538" y="3573463"/>
          <p14:tracePt t="6001" x="6069013" y="3573463"/>
          <p14:tracePt t="12972" x="6069013" y="3581400"/>
          <p14:tracePt t="12980" x="6051550" y="3581400"/>
          <p14:tracePt t="12987" x="6034088" y="3581400"/>
          <p14:tracePt t="13002" x="6016625" y="3581400"/>
          <p14:tracePt t="13004" x="5991225" y="3581400"/>
          <p14:tracePt t="13018" x="5938838" y="3581400"/>
          <p14:tracePt t="13035" x="5868988" y="3581400"/>
          <p14:tracePt t="13052" x="5816600" y="3573463"/>
          <p14:tracePt t="13054" x="5781675" y="3563938"/>
          <p14:tracePt t="13068" x="5754688" y="3556000"/>
          <p14:tracePt t="13071" x="5719763" y="3538538"/>
          <p14:tracePt t="13085" x="5659438" y="3503613"/>
          <p14:tracePt t="13102" x="5632450" y="3486150"/>
          <p14:tracePt t="13119" x="5597525" y="3441700"/>
          <p14:tracePt t="13121" x="5580063" y="3416300"/>
          <p14:tracePt t="13135" x="5562600" y="3381375"/>
          <p14:tracePt t="13138" x="5562600" y="3363913"/>
          <p14:tracePt t="13151" x="5562600" y="3302000"/>
          <p14:tracePt t="13169" x="5562600" y="3259138"/>
          <p14:tracePt t="13171" x="5562600" y="3232150"/>
          <p14:tracePt t="13185" x="5572125" y="3197225"/>
          <p14:tracePt t="13188" x="5589588" y="3179763"/>
          <p14:tracePt t="13202" x="5614988" y="3127375"/>
          <p14:tracePt t="13218" x="5641975" y="3101975"/>
          <p14:tracePt t="13235" x="5667375" y="3057525"/>
          <p14:tracePt t="13252" x="5719763" y="3022600"/>
          <p14:tracePt t="13254" x="5754688" y="3014663"/>
          <p14:tracePt t="13268" x="5824538" y="2987675"/>
          <p14:tracePt t="13285" x="5886450" y="2970213"/>
          <p14:tracePt t="13302" x="5981700" y="2962275"/>
          <p14:tracePt t="13304" x="6026150" y="2952750"/>
          <p14:tracePt t="13318" x="6069013" y="2952750"/>
          <p14:tracePt t="13321" x="6096000" y="2944813"/>
          <p14:tracePt t="13335" x="6165850" y="2927350"/>
          <p14:tracePt t="13352" x="6210300" y="2917825"/>
          <p14:tracePt t="13368" x="6253163" y="2909888"/>
          <p14:tracePt t="13371" x="6280150" y="2900363"/>
          <p14:tracePt t="13385" x="6288088" y="2900363"/>
          <p14:tracePt t="13388" x="6305550" y="2892425"/>
          <p14:tracePt t="13401" x="6323013" y="2882900"/>
          <p14:tracePt t="13419" x="6340475" y="2874963"/>
          <p14:tracePt t="13435" x="6350000" y="2874963"/>
          <p14:tracePt t="13438" x="6357938" y="2865438"/>
          <p14:tracePt t="13452" x="6367463" y="2857500"/>
          <p14:tracePt t="13469" x="6384925" y="2847975"/>
          <p14:tracePt t="13524" x="6384925" y="2840038"/>
          <p14:tracePt t="13532" x="6384925" y="2830513"/>
          <p14:tracePt t="13539" x="6402388" y="2822575"/>
          <p14:tracePt t="13552" x="6410325" y="2805113"/>
          <p14:tracePt t="13554" x="6410325" y="2795588"/>
          <p14:tracePt t="13568" x="6419850" y="2787650"/>
          <p14:tracePt t="13571" x="6419850" y="2778125"/>
          <p14:tracePt t="13585" x="6419850" y="2770188"/>
          <p14:tracePt t="13602" x="6427788" y="2760663"/>
          <p14:tracePt t="13621" x="6427788" y="2752725"/>
          <p14:tracePt t="13678" x="6427788" y="2743200"/>
          <p14:tracePt t="13708" x="6427788" y="2733675"/>
          <p14:tracePt t="13723" x="6427788" y="2725738"/>
          <p14:tracePt t="13781" x="6427788" y="2716213"/>
          <p14:tracePt t="15480" x="6419850" y="2716213"/>
          <p14:tracePt t="15495" x="6410325" y="2716213"/>
          <p14:tracePt t="15504" x="6402388" y="2716213"/>
          <p14:tracePt t="15532" x="6392863" y="2716213"/>
          <p14:tracePt t="15539" x="6384925" y="2716213"/>
          <p14:tracePt t="15576" x="6375400" y="2716213"/>
          <p14:tracePt t="15598" x="6367463" y="2716213"/>
          <p14:tracePt t="15635" x="6357938" y="2716213"/>
          <p14:tracePt t="15664" x="6350000" y="2716213"/>
          <p14:tracePt t="15855" x="6357938" y="2716213"/>
          <p14:tracePt t="15870" x="6367463" y="2716213"/>
          <p14:tracePt t="15877" x="6375400" y="2716213"/>
          <p14:tracePt t="15892" x="6384925" y="2716213"/>
          <p14:tracePt t="15902" x="6392863" y="2716213"/>
          <p14:tracePt t="16283" x="6384925" y="2716213"/>
          <p14:tracePt t="16307" x="6375400" y="2716213"/>
          <p14:tracePt t="16321" x="6367463" y="2716213"/>
          <p14:tracePt t="16356" x="6357938" y="2716213"/>
          <p14:tracePt t="16370" x="6350000" y="2716213"/>
          <p14:tracePt t="16378" x="6340475" y="2716213"/>
          <p14:tracePt t="16415" x="6332538" y="2716213"/>
          <p14:tracePt t="16452" x="6323013" y="2725738"/>
          <p14:tracePt t="16459" x="6323013" y="2743200"/>
          <p14:tracePt t="16469" x="6315075" y="2743200"/>
          <p14:tracePt t="16485" x="6305550" y="2770188"/>
          <p14:tracePt t="16502" x="6297613" y="2778125"/>
          <p14:tracePt t="16504" x="6297613" y="2787650"/>
          <p14:tracePt t="16520" x="6297613" y="2795588"/>
          <p14:tracePt t="16535" x="6297613" y="2805113"/>
          <p14:tracePt t="16673" x="6315075" y="2787650"/>
          <p14:tracePt t="16680" x="6332538" y="2760663"/>
          <p14:tracePt t="16689" x="6340475" y="2743200"/>
          <p14:tracePt t="16706" x="6357938" y="2716213"/>
          <p14:tracePt t="16709" x="6357938" y="2698750"/>
          <p14:tracePt t="16717" x="6367463" y="2690813"/>
          <p14:tracePt t="16736" x="6375400" y="2681288"/>
          <p14:tracePt t="16737" x="6375400" y="2673350"/>
          <p14:tracePt t="16751" x="6375400" y="2663825"/>
          <p14:tracePt t="16812" x="6375400" y="2655888"/>
          <p14:tracePt t="16841" x="6375400" y="2646363"/>
          <p14:tracePt t="16857" x="6367463" y="2646363"/>
          <p14:tracePt t="16871" x="6367463" y="2638425"/>
          <p14:tracePt t="16878" x="6357938" y="2638425"/>
          <p14:tracePt t="16901" x="6350000" y="2638425"/>
          <p14:tracePt t="23940" x="6323013" y="2646363"/>
          <p14:tracePt t="23946" x="6297613" y="2655888"/>
          <p14:tracePt t="23956" x="6270625" y="2663825"/>
          <p14:tracePt t="23969" x="6210300" y="2673350"/>
          <p14:tracePt t="23972" x="6157913" y="2681288"/>
          <p14:tracePt t="23985" x="6034088" y="2698750"/>
          <p14:tracePt t="24002" x="5764213" y="2698750"/>
          <p14:tracePt t="24019" x="5457825" y="2716213"/>
          <p14:tracePt t="24022" x="5065713" y="2716213"/>
          <p14:tracePt t="24036" x="4706938" y="2716213"/>
          <p14:tracePt t="24038" x="4410075" y="2716213"/>
          <p14:tracePt t="24052" x="3756025" y="2716213"/>
          <p14:tracePt t="24069" x="3275013" y="2725738"/>
          <p14:tracePt t="24086" x="2654300" y="2795588"/>
          <p14:tracePt t="24089" x="2576513" y="2813050"/>
          <p14:tracePt t="24411" x="2566988" y="2813050"/>
          <p14:tracePt t="24418" x="2559050" y="2813050"/>
          <p14:tracePt t="24436" x="2524125" y="2813050"/>
          <p14:tracePt t="24452" x="2479675" y="2813050"/>
          <p14:tracePt t="24455" x="2454275" y="2813050"/>
          <p14:tracePt t="24469" x="2427288" y="2813050"/>
          <p14:tracePt t="24472" x="2401888" y="2813050"/>
          <p14:tracePt t="24486" x="2357438" y="2813050"/>
          <p14:tracePt t="24502" x="2322513" y="2813050"/>
          <p14:tracePt t="24519" x="2297113" y="2813050"/>
          <p14:tracePt t="24521" x="2279650" y="2813050"/>
          <p14:tracePt t="24536" x="2270125" y="2813050"/>
          <p14:tracePt t="24538" x="2252663" y="2813050"/>
          <p14:tracePt t="24552" x="2235200" y="2813050"/>
          <p14:tracePt t="24569" x="2217738" y="2813050"/>
          <p14:tracePt t="24586" x="2182813" y="2822575"/>
          <p14:tracePt t="24602" x="2165350" y="2830513"/>
          <p14:tracePt t="24605" x="2157413" y="2830513"/>
          <p14:tracePt t="24619" x="2130425" y="2830513"/>
          <p14:tracePt t="24635" x="2105025" y="2830513"/>
          <p14:tracePt t="24653" x="2087563" y="2840038"/>
          <p14:tracePt t="24655" x="2070100" y="2840038"/>
          <p14:tracePt t="24669" x="2052638" y="2847975"/>
          <p14:tracePt t="24686" x="2043113" y="2847975"/>
          <p14:tracePt t="24703" x="2035175" y="2847975"/>
          <p14:tracePt t="24705" x="2025650" y="2847975"/>
          <p14:tracePt t="24748" x="2017713" y="2847975"/>
          <p14:tracePt t="25441" x="2017713" y="2857500"/>
          <p14:tracePt t="25448" x="2008188" y="2857500"/>
          <p14:tracePt t="25471" x="2008188" y="2865438"/>
          <p14:tracePt t="25473" x="2000250" y="2874963"/>
          <p14:tracePt t="25486" x="2000250" y="2882900"/>
          <p14:tracePt t="25514" x="2000250" y="2892425"/>
          <p14:tracePt t="25964" x="2000250" y="2900363"/>
          <p14:tracePt t="26022" x="2000250" y="2909888"/>
          <p14:tracePt t="26028" x="2000250" y="2917825"/>
          <p14:tracePt t="26043" x="2000250" y="2927350"/>
          <p14:tracePt t="26065" x="2000250" y="2935288"/>
          <p14:tracePt t="26073" x="2000250" y="2944813"/>
          <p14:tracePt t="26132" x="2000250" y="295275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{2F8E1EE9-2898-4FFC-A4D0-A6C7E3DD8F49}tf22318419_win32</Template>
  <TotalTime>13944</TotalTime>
  <Words>575</Words>
  <Application>Microsoft Office PowerPoint</Application>
  <PresentationFormat>Widescreen</PresentationFormat>
  <Paragraphs>106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bold</vt:lpstr>
      <vt:lpstr>Century Gothic</vt:lpstr>
      <vt:lpstr>Wingdings</vt:lpstr>
      <vt:lpstr>Wingdings 3</vt:lpstr>
      <vt:lpstr>Ion Boardroom</vt:lpstr>
      <vt:lpstr>1_Ion Boardroom</vt:lpstr>
      <vt:lpstr> Retail Sales Analysis</vt:lpstr>
      <vt:lpstr>AGENDA</vt:lpstr>
      <vt:lpstr>PROJECT RECAP </vt:lpstr>
      <vt:lpstr>                                                  Process</vt:lpstr>
      <vt:lpstr>Visualisations and Insights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 Sethibe</dc:creator>
  <cp:lastModifiedBy>P Sethibe</cp:lastModifiedBy>
  <cp:revision>11</cp:revision>
  <dcterms:created xsi:type="dcterms:W3CDTF">2024-10-29T16:13:31Z</dcterms:created>
  <dcterms:modified xsi:type="dcterms:W3CDTF">2024-11-26T03:38:03Z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